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lbert Sans"/>
      <p:regular r:id="rId39"/>
      <p:bold r:id="rId40"/>
      <p:italic r:id="rId41"/>
      <p:boldItalic r:id="rId42"/>
    </p:embeddedFont>
    <p:embeddedFont>
      <p:font typeface="Public Sa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bold.fntdata"/><Relationship Id="rId20" Type="http://schemas.openxmlformats.org/officeDocument/2006/relationships/slide" Target="slides/slide15.xml"/><Relationship Id="rId42" Type="http://schemas.openxmlformats.org/officeDocument/2006/relationships/font" Target="fonts/AlbertSans-boldItalic.fntdata"/><Relationship Id="rId41" Type="http://schemas.openxmlformats.org/officeDocument/2006/relationships/font" Target="fonts/AlbertSans-italic.fntdata"/><Relationship Id="rId22" Type="http://schemas.openxmlformats.org/officeDocument/2006/relationships/slide" Target="slides/slide17.xml"/><Relationship Id="rId44" Type="http://schemas.openxmlformats.org/officeDocument/2006/relationships/font" Target="fonts/PublicSansSemiBold-bold.fntdata"/><Relationship Id="rId21" Type="http://schemas.openxmlformats.org/officeDocument/2006/relationships/slide" Target="slides/slide16.xml"/><Relationship Id="rId43" Type="http://schemas.openxmlformats.org/officeDocument/2006/relationships/font" Target="fonts/PublicSansSemiBold-regular.fntdata"/><Relationship Id="rId24" Type="http://schemas.openxmlformats.org/officeDocument/2006/relationships/slide" Target="slides/slide19.xml"/><Relationship Id="rId46" Type="http://schemas.openxmlformats.org/officeDocument/2006/relationships/font" Target="fonts/PublicSansSemiBold-boldItalic.fntdata"/><Relationship Id="rId23" Type="http://schemas.openxmlformats.org/officeDocument/2006/relationships/slide" Target="slides/slide18.xml"/><Relationship Id="rId45" Type="http://schemas.openxmlformats.org/officeDocument/2006/relationships/font" Target="fonts/Public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lbertSans-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461526f98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461526f98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456e40efd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a456e40efd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the persona extractions pipeline, i will present like the follow of the diagram basically, from raw data -&gt; parsing to get data of eachpage -&gt; using vllm model to extract useful data from page -&gt; transform it into more structure data called indicators, indicators are stagements and mectrics which related to persona of customer segmentation -&gt; aggreage indicators of each persona and sent to llm model to resasoning generate the structure data discribe for the persona such as style, value, behavior, priorities, ... -&gt; apply this structure data for prompt tuning to align pretrain model with a specific persona</a:t>
            </a:r>
            <a:br>
              <a:rPr lang="en-GB"/>
            </a:br>
            <a:br>
              <a:rPr lang="en-GB"/>
            </a:br>
            <a:r>
              <a:rPr lang="en-GB"/>
              <a:t>we assume that generation llm model trained on massive data which contains multiple different personas. prompt engineering applied here helps to activate the specific persona we want the model to stick with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e7141cc1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e7141cc1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e8381fe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ae8381fe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aeead0a17d_4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aeead0a17d_4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eead0a1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aeead0a1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eead0a17d_4_3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eead0a17d_4_3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aeead0a17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aeead0a17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aeead0a17d_4_4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aeead0a17d_4_4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eead0a17d_4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eead0a17d_4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a2aaa89e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a2aaa89e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3a8beb9c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3a8beb9c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461526f98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461526f98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eddbe34b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aeddbe34b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eddbe34b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eddbe34b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aeddbe34b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aeddbe34b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aeddbe34b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aeddbe34b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a568fe188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a568fe188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a568fe188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a568fe18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a568fe18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a568fe18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ae7141c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ae7141cc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f0e7adf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f0e7adf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eddbe3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eddbe3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af0e7adf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af0e7adf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4534a5dea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4534a5dea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a4534a5dea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a4534a5dea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Privacy and Complience: complice AI acts and GDPR.</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Proprietary Data Protection: Safeguard Lavazza’s business data, maintaining strict confidentiality and preventing unauthorized access.</a:t>
            </a:r>
            <a:endParaRPr sz="1500">
              <a:solidFill>
                <a:srgbClr val="595959"/>
              </a:solidFill>
            </a:endParaRPr>
          </a:p>
          <a:p>
            <a:pPr indent="-323850" lvl="0" marL="457200" rtl="0" algn="l">
              <a:lnSpc>
                <a:spcPct val="115000"/>
              </a:lnSpc>
              <a:spcBef>
                <a:spcPts val="0"/>
              </a:spcBef>
              <a:spcAft>
                <a:spcPts val="0"/>
              </a:spcAft>
              <a:buClr>
                <a:srgbClr val="E06666"/>
              </a:buClr>
              <a:buSzPts val="1500"/>
              <a:buChar char="-"/>
            </a:pPr>
            <a:r>
              <a:rPr lang="en-GB" sz="1500">
                <a:solidFill>
                  <a:srgbClr val="E06666"/>
                </a:solidFill>
              </a:rPr>
              <a:t>System Integration: Ensure smooth and secure alignment of AI solutions with Lavazza’s existing company systems and infrastructure.</a:t>
            </a:r>
            <a:endParaRPr sz="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a4534a5dea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a4534a5dea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2. Data Risks</a:t>
            </a:r>
            <a:endParaRPr sz="1400">
              <a:solidFill>
                <a:srgbClr val="595959"/>
              </a:solidFill>
            </a:endParaRPr>
          </a:p>
          <a:p>
            <a:pPr indent="-317500" lvl="0" marL="457200" rtl="0" algn="l">
              <a:lnSpc>
                <a:spcPct val="115000"/>
              </a:lnSpc>
              <a:spcBef>
                <a:spcPts val="1200"/>
              </a:spcBef>
              <a:spcAft>
                <a:spcPts val="0"/>
              </a:spcAft>
              <a:buClr>
                <a:srgbClr val="EA9999"/>
              </a:buClr>
              <a:buSzPts val="1400"/>
              <a:buChar char="-"/>
            </a:pPr>
            <a:r>
              <a:rPr lang="en-GB" sz="1400">
                <a:solidFill>
                  <a:srgbClr val="EA9999"/>
                </a:solidFill>
              </a:rPr>
              <a:t>Data Integration Challenge: Heterogeneous (e.g., PDFs, tabular data, …) </a:t>
            </a:r>
            <a:endParaRPr sz="1400">
              <a:solidFill>
                <a:srgbClr val="EA9999"/>
              </a:solidFill>
            </a:endParaRPr>
          </a:p>
          <a:p>
            <a:pPr indent="-317500" lvl="0" marL="457200" rtl="0" algn="l">
              <a:lnSpc>
                <a:spcPct val="115000"/>
              </a:lnSpc>
              <a:spcBef>
                <a:spcPts val="0"/>
              </a:spcBef>
              <a:spcAft>
                <a:spcPts val="0"/>
              </a:spcAft>
              <a:buClr>
                <a:srgbClr val="595959"/>
              </a:buClr>
              <a:buSzPts val="1400"/>
              <a:buChar char="-"/>
            </a:pPr>
            <a:r>
              <a:rPr lang="en-GB" sz="1400">
                <a:solidFill>
                  <a:srgbClr val="595959"/>
                </a:solidFill>
              </a:rPr>
              <a:t>Quality and Bias Issues: Data may be qualitative, incomplete, or imbalanced across segments, leading to biased persona representations and limited generalizability.</a:t>
            </a:r>
            <a:endParaRPr sz="7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3a8beb9c6_2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3a8beb9c6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a3a8beb9c6_2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a3a8beb9c6_2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3a8beb9c6_2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3a8beb9c6_2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ae7141cc1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ae7141cc1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a:t>
            </a:r>
            <a:r>
              <a:rPr lang="en-GB"/>
              <a:t>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4534a5dea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4534a5dea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 system with multiple different components and layers</a:t>
            </a:r>
            <a:endParaRPr/>
          </a:p>
          <a:p>
            <a:pPr indent="0" lvl="0" marL="0" rtl="0" algn="l">
              <a:spcBef>
                <a:spcPts val="0"/>
              </a:spcBef>
              <a:spcAft>
                <a:spcPts val="0"/>
              </a:spcAft>
              <a:buNone/>
            </a:pPr>
            <a:r>
              <a:rPr lang="en-GB"/>
              <a:t>UI - allow user interact with the system through front end</a:t>
            </a:r>
            <a:endParaRPr/>
          </a:p>
          <a:p>
            <a:pPr indent="0" lvl="0" marL="0" rtl="0" algn="l">
              <a:spcBef>
                <a:spcPts val="0"/>
              </a:spcBef>
              <a:spcAft>
                <a:spcPts val="0"/>
              </a:spcAft>
              <a:buNone/>
            </a:pPr>
            <a:r>
              <a:rPr lang="en-GB"/>
              <a:t>Application layer allow handling the </a:t>
            </a:r>
            <a:r>
              <a:rPr lang="en-GB"/>
              <a:t>business</a:t>
            </a:r>
            <a:r>
              <a:rPr lang="en-GB"/>
              <a:t> logic of the application</a:t>
            </a:r>
            <a:endParaRPr/>
          </a:p>
          <a:p>
            <a:pPr indent="0" lvl="0" marL="0" rtl="0" algn="l">
              <a:spcBef>
                <a:spcPts val="0"/>
              </a:spcBef>
              <a:spcAft>
                <a:spcPts val="0"/>
              </a:spcAft>
              <a:buNone/>
            </a:pPr>
            <a:r>
              <a:rPr lang="en-GB"/>
              <a:t>Communication layer allow components of the system interact each other efficiently</a:t>
            </a:r>
            <a:endParaRPr/>
          </a:p>
          <a:p>
            <a:pPr indent="0" lvl="0" marL="0" rtl="0" algn="l">
              <a:spcBef>
                <a:spcPts val="0"/>
              </a:spcBef>
              <a:spcAft>
                <a:spcPts val="0"/>
              </a:spcAft>
              <a:buNone/>
            </a:pPr>
            <a:r>
              <a:rPr lang="en-GB"/>
              <a:t>Core layer is the brain of the system allow the system have ability to thinking and </a:t>
            </a:r>
            <a:r>
              <a:rPr lang="en-GB"/>
              <a:t>reasoning, handle the agent interaction to align it with main objectives such as stick with a persona and avoid hallucination.</a:t>
            </a:r>
            <a:endParaRPr/>
          </a:p>
          <a:p>
            <a:pPr indent="0" lvl="0" marL="0" rtl="0" algn="l">
              <a:spcBef>
                <a:spcPts val="0"/>
              </a:spcBef>
              <a:spcAft>
                <a:spcPts val="0"/>
              </a:spcAft>
              <a:buNone/>
            </a:pPr>
            <a:r>
              <a:rPr lang="en-GB"/>
              <a:t>Monitoring and Evaluation layer allow to monitor and evaluate the performance of entire system</a:t>
            </a:r>
            <a:endParaRPr/>
          </a:p>
          <a:p>
            <a:pPr indent="0" lvl="0" marL="0" rtl="0" algn="l">
              <a:spcBef>
                <a:spcPts val="0"/>
              </a:spcBef>
              <a:spcAft>
                <a:spcPts val="0"/>
              </a:spcAft>
              <a:buNone/>
            </a:pPr>
            <a:r>
              <a:rPr lang="en-GB"/>
              <a:t>Data storage allow to persist different type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highlighted components with blue corlor here are the main components we are going to focus in scope of this course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ae7141cc1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ae7141cc1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see how the components of the system interact eachother to handle the query of user in this </a:t>
            </a:r>
            <a:r>
              <a:rPr lang="en-GB"/>
              <a:t>functional</a:t>
            </a:r>
            <a:r>
              <a:rPr lang="en-GB"/>
              <a:t>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sent input possibly has images and pdf -&gt; orchestrator are an agentic planner of the system : applied some design pattern such as CoT and ReAct to plainning the strategy to answer the query, decide which actions should be done: -&gt; call the memory to </a:t>
            </a:r>
            <a:r>
              <a:rPr lang="en-GB"/>
              <a:t>retrieve</a:t>
            </a:r>
            <a:r>
              <a:rPr lang="en-GB"/>
              <a:t> the relevant history of the chat -&gt; parsing extracting useful information from input -&gt; call the RAG to </a:t>
            </a:r>
            <a:r>
              <a:rPr lang="en-GB"/>
              <a:t>retrieve</a:t>
            </a:r>
            <a:r>
              <a:rPr lang="en-GB"/>
              <a:t> relevant internal fact data -&gt; call Model Context Protocol server to using some useful tools such as websearch, call external apis … -&gt; contexts will be aggregated by orchestrator-&gt; entire the reasoning process will be tracked by </a:t>
            </a:r>
            <a:r>
              <a:rPr lang="en-GB"/>
              <a:t>explanation</a:t>
            </a:r>
            <a:r>
              <a:rPr lang="en-GB"/>
              <a:t> services to allow explain the reasoning and the source of used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relevant context will be sent to prompt construction and be </a:t>
            </a:r>
            <a:r>
              <a:rPr lang="en-GB"/>
              <a:t>enhanced</a:t>
            </a:r>
            <a:r>
              <a:rPr lang="en-GB"/>
              <a:t> by persona traits -&gt; stick llm model with particular persona during the generation answer and avoid hallucination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27.png"/><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999900" y="154025"/>
            <a:ext cx="1612775" cy="709875"/>
          </a:xfrm>
          <a:prstGeom prst="rect">
            <a:avLst/>
          </a:prstGeom>
          <a:noFill/>
          <a:ln>
            <a:noFill/>
          </a:ln>
        </p:spPr>
      </p:pic>
      <p:pic>
        <p:nvPicPr>
          <p:cNvPr id="55" name="Google Shape;55;p13"/>
          <p:cNvPicPr preferRelativeResize="0"/>
          <p:nvPr/>
        </p:nvPicPr>
        <p:blipFill>
          <a:blip r:embed="rId5">
            <a:alphaModFix/>
          </a:blip>
          <a:stretch>
            <a:fillRect/>
          </a:stretch>
        </p:blipFill>
        <p:spPr>
          <a:xfrm>
            <a:off x="6946209" y="188248"/>
            <a:ext cx="1444465" cy="572700"/>
          </a:xfrm>
          <a:prstGeom prst="rect">
            <a:avLst/>
          </a:prstGeom>
          <a:noFill/>
          <a:ln>
            <a:noFill/>
          </a:ln>
        </p:spPr>
      </p:pic>
      <p:sp>
        <p:nvSpPr>
          <p:cNvPr id="56" name="Google Shape;56;p13"/>
          <p:cNvSpPr txBox="1"/>
          <p:nvPr/>
        </p:nvSpPr>
        <p:spPr>
          <a:xfrm>
            <a:off x="2074125" y="2076538"/>
            <a:ext cx="4629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000">
                <a:solidFill>
                  <a:schemeClr val="dk1"/>
                </a:solidFill>
              </a:rPr>
              <a:t>AI PERSONAS</a:t>
            </a:r>
            <a:endParaRPr b="1" sz="5000">
              <a:solidFill>
                <a:schemeClr val="dk1"/>
              </a:solidFill>
            </a:endParaRPr>
          </a:p>
        </p:txBody>
      </p:sp>
      <p:sp>
        <p:nvSpPr>
          <p:cNvPr id="57" name="Google Shape;57;p13"/>
          <p:cNvSpPr txBox="1"/>
          <p:nvPr/>
        </p:nvSpPr>
        <p:spPr>
          <a:xfrm>
            <a:off x="6480550" y="4312200"/>
            <a:ext cx="26991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solidFill>
                  <a:schemeClr val="dk1"/>
                </a:solidFill>
              </a:rPr>
              <a:t>Enrico Chen - s337750</a:t>
            </a:r>
            <a:endParaRPr b="1">
              <a:solidFill>
                <a:schemeClr val="dk1"/>
              </a:solidFill>
            </a:endParaRPr>
          </a:p>
          <a:p>
            <a:pPr indent="0" lvl="0" marL="0" rtl="0" algn="r">
              <a:spcBef>
                <a:spcPts val="0"/>
              </a:spcBef>
              <a:spcAft>
                <a:spcPts val="0"/>
              </a:spcAft>
              <a:buNone/>
            </a:pPr>
            <a:r>
              <a:rPr b="1" lang="en-GB">
                <a:solidFill>
                  <a:schemeClr val="dk1"/>
                </a:solidFill>
              </a:rPr>
              <a:t>Van Thanh Nguyen - s336748</a:t>
            </a:r>
            <a:endParaRPr b="1">
              <a:solidFill>
                <a:schemeClr val="dk1"/>
              </a:solidFill>
            </a:endParaRPr>
          </a:p>
          <a:p>
            <a:pPr indent="0" lvl="0" marL="0" rtl="0" algn="r">
              <a:spcBef>
                <a:spcPts val="0"/>
              </a:spcBef>
              <a:spcAft>
                <a:spcPts val="0"/>
              </a:spcAft>
              <a:buNone/>
            </a:pPr>
            <a:r>
              <a:rPr b="1" lang="en-GB">
                <a:solidFill>
                  <a:schemeClr val="dk1"/>
                </a:solidFill>
              </a:rPr>
              <a:t>Xiaoning Ma - s337332</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306175" y="273100"/>
            <a:ext cx="618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a:t>
            </a:r>
            <a:r>
              <a:rPr b="1" lang="en-GB" sz="2520">
                <a:solidFill>
                  <a:srgbClr val="1D2E4E"/>
                </a:solidFill>
              </a:rPr>
              <a:t> - Functional Diagram</a:t>
            </a:r>
            <a:endParaRPr b="1" sz="2520">
              <a:solidFill>
                <a:srgbClr val="1D2E4E"/>
              </a:solidFill>
            </a:endParaRPr>
          </a:p>
          <a:p>
            <a:pPr indent="0" lvl="0" marL="0" rtl="0" algn="l">
              <a:spcBef>
                <a:spcPts val="0"/>
              </a:spcBef>
              <a:spcAft>
                <a:spcPts val="0"/>
              </a:spcAft>
              <a:buSzPts val="990"/>
              <a:buNone/>
            </a:pPr>
            <a:r>
              <a:t/>
            </a:r>
            <a:endParaRPr b="1" sz="2220">
              <a:solidFill>
                <a:srgbClr val="1D2E4E"/>
              </a:solidFill>
            </a:endParaRPr>
          </a:p>
        </p:txBody>
      </p:sp>
      <p:sp>
        <p:nvSpPr>
          <p:cNvPr id="228" name="Google Shape;228;p2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2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30" name="Google Shape;230;p22"/>
          <p:cNvPicPr preferRelativeResize="0"/>
          <p:nvPr/>
        </p:nvPicPr>
        <p:blipFill>
          <a:blip r:embed="rId4">
            <a:alphaModFix/>
          </a:blip>
          <a:stretch>
            <a:fillRect/>
          </a:stretch>
        </p:blipFill>
        <p:spPr>
          <a:xfrm>
            <a:off x="152400" y="1159800"/>
            <a:ext cx="8839204" cy="20846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3"/>
          <p:cNvPicPr preferRelativeResize="0"/>
          <p:nvPr/>
        </p:nvPicPr>
        <p:blipFill>
          <a:blip r:embed="rId3">
            <a:alphaModFix/>
          </a:blip>
          <a:stretch>
            <a:fillRect/>
          </a:stretch>
        </p:blipFill>
        <p:spPr>
          <a:xfrm>
            <a:off x="145788" y="1116650"/>
            <a:ext cx="8852424" cy="2576191"/>
          </a:xfrm>
          <a:prstGeom prst="rect">
            <a:avLst/>
          </a:prstGeom>
          <a:noFill/>
          <a:ln>
            <a:noFill/>
          </a:ln>
        </p:spPr>
      </p:pic>
      <p:sp>
        <p:nvSpPr>
          <p:cNvPr id="236" name="Google Shape;236;p23"/>
          <p:cNvSpPr txBox="1"/>
          <p:nvPr>
            <p:ph type="title"/>
          </p:nvPr>
        </p:nvSpPr>
        <p:spPr>
          <a:xfrm>
            <a:off x="306175" y="273100"/>
            <a:ext cx="59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Functional Diagram</a:t>
            </a:r>
            <a:endParaRPr b="1" sz="2520">
              <a:solidFill>
                <a:srgbClr val="1D2E4E"/>
              </a:solidFill>
            </a:endParaRPr>
          </a:p>
          <a:p>
            <a:pPr indent="0" lvl="0" marL="0" rtl="0" algn="l">
              <a:spcBef>
                <a:spcPts val="0"/>
              </a:spcBef>
              <a:spcAft>
                <a:spcPts val="0"/>
              </a:spcAft>
              <a:buSzPts val="990"/>
              <a:buNone/>
            </a:pPr>
            <a:r>
              <a:t/>
            </a:r>
            <a:endParaRPr b="1" sz="2220">
              <a:solidFill>
                <a:srgbClr val="1D2E4E"/>
              </a:solidFill>
              <a:latin typeface="Albert Sans"/>
              <a:ea typeface="Albert Sans"/>
              <a:cs typeface="Albert Sans"/>
              <a:sym typeface="Albert Sans"/>
            </a:endParaRPr>
          </a:p>
        </p:txBody>
      </p:sp>
      <p:sp>
        <p:nvSpPr>
          <p:cNvPr id="237" name="Google Shape;237;p2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8" name="Google Shape;238;p23"/>
          <p:cNvPicPr preferRelativeResize="0"/>
          <p:nvPr/>
        </p:nvPicPr>
        <p:blipFill>
          <a:blip r:embed="rId4">
            <a:alphaModFix/>
          </a:blip>
          <a:stretch>
            <a:fillRect/>
          </a:stretch>
        </p:blipFill>
        <p:spPr>
          <a:xfrm>
            <a:off x="7533400" y="86602"/>
            <a:ext cx="1456650" cy="64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a:t>
            </a:r>
            <a:r>
              <a:rPr b="1" lang="en-GB">
                <a:solidFill>
                  <a:srgbClr val="1D2E4E"/>
                </a:solidFill>
              </a:rPr>
              <a:t>Experiment </a:t>
            </a:r>
            <a:r>
              <a:rPr b="1" lang="en-GB">
                <a:solidFill>
                  <a:srgbClr val="1D2E4E"/>
                </a:solidFill>
              </a:rPr>
              <a:t>- </a:t>
            </a:r>
            <a:r>
              <a:rPr b="1" lang="en-GB">
                <a:solidFill>
                  <a:srgbClr val="1D2E4E"/>
                </a:solidFill>
              </a:rPr>
              <a:t>LLM Generation D</a:t>
            </a:r>
            <a:r>
              <a:rPr b="1" lang="en-GB">
                <a:solidFill>
                  <a:srgbClr val="1D2E4E"/>
                </a:solidFill>
              </a:rPr>
              <a:t>emo</a:t>
            </a:r>
            <a:endParaRPr b="1">
              <a:solidFill>
                <a:srgbClr val="1D2E4E"/>
              </a:solidFill>
            </a:endParaRPr>
          </a:p>
        </p:txBody>
      </p:sp>
      <p:sp>
        <p:nvSpPr>
          <p:cNvPr id="244" name="Google Shape;244;p2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5" name="Google Shape;245;p2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46" name="Google Shape;246;p24"/>
          <p:cNvPicPr preferRelativeResize="0"/>
          <p:nvPr/>
        </p:nvPicPr>
        <p:blipFill>
          <a:blip r:embed="rId4">
            <a:alphaModFix/>
          </a:blip>
          <a:stretch>
            <a:fillRect/>
          </a:stretch>
        </p:blipFill>
        <p:spPr>
          <a:xfrm>
            <a:off x="575099" y="3431632"/>
            <a:ext cx="564202" cy="564202"/>
          </a:xfrm>
          <a:prstGeom prst="rect">
            <a:avLst/>
          </a:prstGeom>
          <a:noFill/>
          <a:ln>
            <a:noFill/>
          </a:ln>
        </p:spPr>
      </p:pic>
      <p:sp>
        <p:nvSpPr>
          <p:cNvPr id="247" name="Google Shape;247;p24"/>
          <p:cNvSpPr/>
          <p:nvPr/>
        </p:nvSpPr>
        <p:spPr>
          <a:xfrm>
            <a:off x="1375173" y="1507530"/>
            <a:ext cx="2520300" cy="248100"/>
          </a:xfrm>
          <a:prstGeom prst="wedgeRoundRectCallout">
            <a:avLst>
              <a:gd fmla="val -58086" name="adj1"/>
              <a:gd fmla="val 26391" name="adj2"/>
              <a:gd fmla="val 0" name="adj3"/>
            </a:avLst>
          </a:prstGeom>
          <a:solidFill>
            <a:schemeClr val="lt1"/>
          </a:solidFill>
          <a:ln cap="flat" cmpd="sng" w="9375">
            <a:solidFill>
              <a:schemeClr val="dk2"/>
            </a:solidFill>
            <a:prstDash val="solid"/>
            <a:round/>
            <a:headEnd len="sm" w="sm" type="none"/>
            <a:tailEnd len="sm" w="sm" type="none"/>
          </a:ln>
        </p:spPr>
        <p:txBody>
          <a:bodyPr anchorCtr="0" anchor="ctr" bIns="90075" lIns="90075" spcFirstLastPara="1" rIns="90075" wrap="square" tIns="90075">
            <a:noAutofit/>
          </a:bodyPr>
          <a:lstStyle/>
          <a:p>
            <a:pPr indent="0" lvl="0" marL="0" rtl="0" algn="l">
              <a:spcBef>
                <a:spcPts val="0"/>
              </a:spcBef>
              <a:spcAft>
                <a:spcPts val="0"/>
              </a:spcAft>
              <a:buNone/>
            </a:pPr>
            <a:r>
              <a:rPr lang="en-GB" sz="1083">
                <a:solidFill>
                  <a:schemeClr val="dk1"/>
                </a:solidFill>
              </a:rPr>
              <a:t>In general, what is your age?</a:t>
            </a:r>
            <a:endParaRPr sz="1083"/>
          </a:p>
        </p:txBody>
      </p:sp>
      <p:sp>
        <p:nvSpPr>
          <p:cNvPr id="248" name="Google Shape;248;p24"/>
          <p:cNvSpPr/>
          <p:nvPr/>
        </p:nvSpPr>
        <p:spPr>
          <a:xfrm>
            <a:off x="1375173" y="2708299"/>
            <a:ext cx="2616900" cy="1795200"/>
          </a:xfrm>
          <a:prstGeom prst="wedgeRoundRectCallout">
            <a:avLst>
              <a:gd fmla="val -56585" name="adj1"/>
              <a:gd fmla="val 10002" name="adj2"/>
              <a:gd fmla="val 0" name="adj3"/>
            </a:avLst>
          </a:prstGeom>
          <a:solidFill>
            <a:schemeClr val="lt1"/>
          </a:solidFill>
          <a:ln cap="flat" cmpd="sng" w="9375">
            <a:solidFill>
              <a:schemeClr val="dk2"/>
            </a:solidFill>
            <a:prstDash val="solid"/>
            <a:round/>
            <a:headEnd len="sm" w="sm" type="none"/>
            <a:tailEnd len="sm" w="sm" type="none"/>
          </a:ln>
        </p:spPr>
        <p:txBody>
          <a:bodyPr anchorCtr="0" anchor="ctr" bIns="90075" lIns="90075" spcFirstLastPara="1" rIns="90075" wrap="square" tIns="90075">
            <a:noAutofit/>
          </a:bodyPr>
          <a:lstStyle/>
          <a:p>
            <a:pPr indent="0" lvl="0" marL="0" rtl="0" algn="l">
              <a:lnSpc>
                <a:spcPct val="110795"/>
              </a:lnSpc>
              <a:spcBef>
                <a:spcPts val="0"/>
              </a:spcBef>
              <a:spcAft>
                <a:spcPts val="0"/>
              </a:spcAft>
              <a:buNone/>
            </a:pPr>
            <a:r>
              <a:rPr lang="en-GB" sz="886">
                <a:solidFill>
                  <a:schemeClr val="dk1"/>
                </a:solidFill>
                <a:highlight>
                  <a:srgbClr val="FFFFFF"/>
                </a:highlight>
              </a:rPr>
              <a:t>As Curious Connoisseurs, we tend to skew toward older groups, with a significant portion of our demographic falling between 35 and 70 years old. Specifically, 35% are between 35-44 years, 15% are between 45-54 years, and 24% are between 55-70 years. Our average age is 47 years, reflecting a mature and experienced cohort. This age distribution aligns with our exploratory nature and appreciation for high-quality, innovative products.</a:t>
            </a:r>
            <a:endParaRPr sz="886">
              <a:solidFill>
                <a:schemeClr val="dk1"/>
              </a:solidFill>
            </a:endParaRPr>
          </a:p>
        </p:txBody>
      </p:sp>
      <p:cxnSp>
        <p:nvCxnSpPr>
          <p:cNvPr id="249" name="Google Shape;249;p24"/>
          <p:cNvCxnSpPr/>
          <p:nvPr/>
        </p:nvCxnSpPr>
        <p:spPr>
          <a:xfrm>
            <a:off x="4849100" y="1350825"/>
            <a:ext cx="17100" cy="3030600"/>
          </a:xfrm>
          <a:prstGeom prst="straightConnector1">
            <a:avLst/>
          </a:prstGeom>
          <a:noFill/>
          <a:ln cap="flat" cmpd="sng" w="9525">
            <a:solidFill>
              <a:schemeClr val="dk2"/>
            </a:solidFill>
            <a:prstDash val="dot"/>
            <a:round/>
            <a:headEnd len="med" w="med" type="none"/>
            <a:tailEnd len="med" w="med" type="none"/>
          </a:ln>
        </p:spPr>
      </p:cxnSp>
      <p:cxnSp>
        <p:nvCxnSpPr>
          <p:cNvPr id="250" name="Google Shape;250;p24"/>
          <p:cNvCxnSpPr>
            <a:stCxn id="247" idx="3"/>
            <a:endCxn id="251" idx="1"/>
          </p:cNvCxnSpPr>
          <p:nvPr/>
        </p:nvCxnSpPr>
        <p:spPr>
          <a:xfrm>
            <a:off x="3895473" y="1631580"/>
            <a:ext cx="2193300" cy="3000"/>
          </a:xfrm>
          <a:prstGeom prst="straightConnector1">
            <a:avLst/>
          </a:prstGeom>
          <a:noFill/>
          <a:ln cap="flat" cmpd="sng" w="9525">
            <a:solidFill>
              <a:schemeClr val="dk2"/>
            </a:solidFill>
            <a:prstDash val="dash"/>
            <a:round/>
            <a:headEnd len="med" w="med" type="none"/>
            <a:tailEnd len="med" w="med" type="triangle"/>
          </a:ln>
        </p:spPr>
      </p:cxnSp>
      <p:sp>
        <p:nvSpPr>
          <p:cNvPr id="251" name="Google Shape;251;p24"/>
          <p:cNvSpPr/>
          <p:nvPr/>
        </p:nvSpPr>
        <p:spPr>
          <a:xfrm>
            <a:off x="6088675" y="1508775"/>
            <a:ext cx="1187700" cy="251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Load Persona JSON</a:t>
            </a:r>
            <a:endParaRPr sz="800"/>
          </a:p>
        </p:txBody>
      </p:sp>
      <p:sp>
        <p:nvSpPr>
          <p:cNvPr id="252" name="Google Shape;252;p24"/>
          <p:cNvSpPr/>
          <p:nvPr/>
        </p:nvSpPr>
        <p:spPr>
          <a:xfrm>
            <a:off x="6081775" y="1992525"/>
            <a:ext cx="1201500" cy="251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Embed snippets</a:t>
            </a:r>
            <a:endParaRPr sz="800"/>
          </a:p>
        </p:txBody>
      </p:sp>
      <p:sp>
        <p:nvSpPr>
          <p:cNvPr id="253" name="Google Shape;253;p24"/>
          <p:cNvSpPr/>
          <p:nvPr/>
        </p:nvSpPr>
        <p:spPr>
          <a:xfrm>
            <a:off x="6081775" y="2476300"/>
            <a:ext cx="1201500" cy="251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Index embeddings</a:t>
            </a:r>
            <a:endParaRPr sz="800"/>
          </a:p>
        </p:txBody>
      </p:sp>
      <p:sp>
        <p:nvSpPr>
          <p:cNvPr id="254" name="Google Shape;254;p24"/>
          <p:cNvSpPr/>
          <p:nvPr/>
        </p:nvSpPr>
        <p:spPr>
          <a:xfrm>
            <a:off x="6081775" y="2960050"/>
            <a:ext cx="1201500" cy="251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Retrieve relevant snippets</a:t>
            </a:r>
            <a:endParaRPr sz="800"/>
          </a:p>
        </p:txBody>
      </p:sp>
      <p:sp>
        <p:nvSpPr>
          <p:cNvPr id="255" name="Google Shape;255;p24"/>
          <p:cNvSpPr/>
          <p:nvPr/>
        </p:nvSpPr>
        <p:spPr>
          <a:xfrm>
            <a:off x="6081775" y="3411288"/>
            <a:ext cx="1201500" cy="251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Build system prompt</a:t>
            </a:r>
            <a:endParaRPr sz="800"/>
          </a:p>
        </p:txBody>
      </p:sp>
      <p:sp>
        <p:nvSpPr>
          <p:cNvPr id="256" name="Google Shape;256;p24"/>
          <p:cNvSpPr/>
          <p:nvPr/>
        </p:nvSpPr>
        <p:spPr>
          <a:xfrm>
            <a:off x="6051625" y="3871100"/>
            <a:ext cx="1261800" cy="256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Generate persona-style answer</a:t>
            </a:r>
            <a:endParaRPr sz="800"/>
          </a:p>
        </p:txBody>
      </p:sp>
      <p:cxnSp>
        <p:nvCxnSpPr>
          <p:cNvPr id="257" name="Google Shape;257;p24"/>
          <p:cNvCxnSpPr>
            <a:stCxn id="251" idx="2"/>
            <a:endCxn id="252" idx="0"/>
          </p:cNvCxnSpPr>
          <p:nvPr/>
        </p:nvCxnSpPr>
        <p:spPr>
          <a:xfrm>
            <a:off x="6682525" y="1760475"/>
            <a:ext cx="0" cy="2322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p24"/>
          <p:cNvCxnSpPr>
            <a:stCxn id="252" idx="2"/>
            <a:endCxn id="253" idx="0"/>
          </p:cNvCxnSpPr>
          <p:nvPr/>
        </p:nvCxnSpPr>
        <p:spPr>
          <a:xfrm>
            <a:off x="6682525" y="2244225"/>
            <a:ext cx="0" cy="2322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24"/>
          <p:cNvCxnSpPr>
            <a:stCxn id="253" idx="2"/>
            <a:endCxn id="254" idx="0"/>
          </p:cNvCxnSpPr>
          <p:nvPr/>
        </p:nvCxnSpPr>
        <p:spPr>
          <a:xfrm>
            <a:off x="6682525" y="2728000"/>
            <a:ext cx="0" cy="2322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4"/>
          <p:cNvCxnSpPr>
            <a:stCxn id="254" idx="2"/>
            <a:endCxn id="255" idx="0"/>
          </p:cNvCxnSpPr>
          <p:nvPr/>
        </p:nvCxnSpPr>
        <p:spPr>
          <a:xfrm>
            <a:off x="6682525" y="3211750"/>
            <a:ext cx="0" cy="1995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4"/>
          <p:cNvCxnSpPr>
            <a:stCxn id="255" idx="2"/>
            <a:endCxn id="256" idx="0"/>
          </p:cNvCxnSpPr>
          <p:nvPr/>
        </p:nvCxnSpPr>
        <p:spPr>
          <a:xfrm>
            <a:off x="6682525" y="3662988"/>
            <a:ext cx="0" cy="2082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4"/>
          <p:cNvCxnSpPr>
            <a:stCxn id="256" idx="1"/>
          </p:cNvCxnSpPr>
          <p:nvPr/>
        </p:nvCxnSpPr>
        <p:spPr>
          <a:xfrm flipH="1">
            <a:off x="3989725" y="3999200"/>
            <a:ext cx="2061900" cy="8400"/>
          </a:xfrm>
          <a:prstGeom prst="straightConnector1">
            <a:avLst/>
          </a:prstGeom>
          <a:noFill/>
          <a:ln cap="flat" cmpd="sng" w="9525">
            <a:solidFill>
              <a:schemeClr val="dk2"/>
            </a:solidFill>
            <a:prstDash val="dash"/>
            <a:round/>
            <a:headEnd len="med" w="med" type="none"/>
            <a:tailEnd len="med" w="med" type="triangle"/>
          </a:ln>
        </p:spPr>
      </p:cxnSp>
      <p:pic>
        <p:nvPicPr>
          <p:cNvPr descr="A red and black rectangle&#10;&#10;AI-generated content may be incorrect." id="263" name="Google Shape;263;p24"/>
          <p:cNvPicPr preferRelativeResize="0"/>
          <p:nvPr/>
        </p:nvPicPr>
        <p:blipFill>
          <a:blip r:embed="rId5">
            <a:alphaModFix/>
          </a:blip>
          <a:stretch>
            <a:fillRect/>
          </a:stretch>
        </p:blipFill>
        <p:spPr>
          <a:xfrm>
            <a:off x="1256076" y="790300"/>
            <a:ext cx="2558400" cy="596700"/>
          </a:xfrm>
          <a:prstGeom prst="rect">
            <a:avLst/>
          </a:prstGeom>
          <a:noFill/>
          <a:ln>
            <a:noFill/>
          </a:ln>
          <a:effectLst>
            <a:outerShdw blurRad="57150" rotWithShape="0" algn="bl" dir="5400000" dist="19050">
              <a:srgbClr val="000000">
                <a:alpha val="50000"/>
              </a:srgbClr>
            </a:outerShdw>
          </a:effectLst>
        </p:spPr>
      </p:pic>
      <p:sp>
        <p:nvSpPr>
          <p:cNvPr id="264" name="Google Shape;264;p24"/>
          <p:cNvSpPr txBox="1"/>
          <p:nvPr/>
        </p:nvSpPr>
        <p:spPr>
          <a:xfrm>
            <a:off x="1952575" y="873100"/>
            <a:ext cx="13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chemeClr val="lt1"/>
                </a:solidFill>
              </a:rPr>
              <a:t>Front End</a:t>
            </a:r>
            <a:endParaRPr b="1" i="1" sz="1600">
              <a:solidFill>
                <a:schemeClr val="lt1"/>
              </a:solidFill>
            </a:endParaRPr>
          </a:p>
        </p:txBody>
      </p:sp>
      <p:pic>
        <p:nvPicPr>
          <p:cNvPr descr="A red and black rectangle&#10;&#10;AI-generated content may be incorrect." id="265" name="Google Shape;265;p24"/>
          <p:cNvPicPr preferRelativeResize="0"/>
          <p:nvPr/>
        </p:nvPicPr>
        <p:blipFill>
          <a:blip r:embed="rId5">
            <a:alphaModFix/>
          </a:blip>
          <a:stretch>
            <a:fillRect/>
          </a:stretch>
        </p:blipFill>
        <p:spPr>
          <a:xfrm>
            <a:off x="5403326" y="828163"/>
            <a:ext cx="2558400" cy="596700"/>
          </a:xfrm>
          <a:prstGeom prst="rect">
            <a:avLst/>
          </a:prstGeom>
          <a:noFill/>
          <a:ln>
            <a:noFill/>
          </a:ln>
          <a:effectLst>
            <a:outerShdw blurRad="57150" rotWithShape="0" algn="bl" dir="5400000" dist="19050">
              <a:srgbClr val="000000">
                <a:alpha val="50000"/>
              </a:srgbClr>
            </a:outerShdw>
          </a:effectLst>
        </p:spPr>
      </p:pic>
      <p:sp>
        <p:nvSpPr>
          <p:cNvPr id="266" name="Google Shape;266;p24"/>
          <p:cNvSpPr txBox="1"/>
          <p:nvPr/>
        </p:nvSpPr>
        <p:spPr>
          <a:xfrm>
            <a:off x="6099825" y="910963"/>
            <a:ext cx="13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chemeClr val="lt1"/>
                </a:solidFill>
              </a:rPr>
              <a:t>Back</a:t>
            </a:r>
            <a:r>
              <a:rPr b="1" i="1" lang="en-GB" sz="1600">
                <a:solidFill>
                  <a:schemeClr val="lt1"/>
                </a:solidFill>
              </a:rPr>
              <a:t> End</a:t>
            </a:r>
            <a:endParaRPr b="1" i="1" sz="1600">
              <a:solidFill>
                <a:schemeClr val="lt1"/>
              </a:solidFill>
            </a:endParaRPr>
          </a:p>
        </p:txBody>
      </p:sp>
      <p:pic>
        <p:nvPicPr>
          <p:cNvPr id="267" name="Google Shape;267;p24" title="girl.png"/>
          <p:cNvPicPr preferRelativeResize="0"/>
          <p:nvPr/>
        </p:nvPicPr>
        <p:blipFill>
          <a:blip r:embed="rId6">
            <a:alphaModFix/>
          </a:blip>
          <a:stretch>
            <a:fillRect/>
          </a:stretch>
        </p:blipFill>
        <p:spPr>
          <a:xfrm>
            <a:off x="575099" y="1424875"/>
            <a:ext cx="506989" cy="5069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296450" y="217600"/>
            <a:ext cx="518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Experiment - </a:t>
            </a:r>
            <a:r>
              <a:rPr b="1" lang="en-GB">
                <a:solidFill>
                  <a:srgbClr val="1D2E4E"/>
                </a:solidFill>
              </a:rPr>
              <a:t>Data Description</a:t>
            </a:r>
            <a:endParaRPr b="1">
              <a:solidFill>
                <a:srgbClr val="1D2E4E"/>
              </a:solidFill>
            </a:endParaRPr>
          </a:p>
        </p:txBody>
      </p:sp>
      <p:sp>
        <p:nvSpPr>
          <p:cNvPr id="273" name="Google Shape;273;p2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4" name="Google Shape;274;p25"/>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275" name="Google Shape;275;p25"/>
          <p:cNvSpPr txBox="1"/>
          <p:nvPr>
            <p:ph idx="4294967295" type="body"/>
          </p:nvPr>
        </p:nvSpPr>
        <p:spPr>
          <a:xfrm>
            <a:off x="411675" y="2816277"/>
            <a:ext cx="2940000" cy="1431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666666"/>
              </a:buClr>
              <a:buSzPts val="1100"/>
              <a:buChar char="●"/>
            </a:pPr>
            <a:r>
              <a:rPr lang="en-GB" sz="1100">
                <a:solidFill>
                  <a:srgbClr val="666666"/>
                </a:solidFill>
              </a:rPr>
              <a:t>Kantar France 2023</a:t>
            </a:r>
            <a:endParaRPr sz="1100">
              <a:solidFill>
                <a:srgbClr val="666666"/>
              </a:solidFill>
            </a:endParaRPr>
          </a:p>
          <a:p>
            <a:pPr indent="-298450" lvl="0" marL="457200" rtl="0" algn="l">
              <a:spcBef>
                <a:spcPts val="0"/>
              </a:spcBef>
              <a:spcAft>
                <a:spcPts val="0"/>
              </a:spcAft>
              <a:buClr>
                <a:srgbClr val="666666"/>
              </a:buClr>
              <a:buSzPts val="1100"/>
              <a:buChar char="●"/>
            </a:pPr>
            <a:r>
              <a:rPr lang="en-GB" sz="1100">
                <a:solidFill>
                  <a:srgbClr val="666666"/>
                </a:solidFill>
              </a:rPr>
              <a:t>4,001 Respondents</a:t>
            </a:r>
            <a:endParaRPr sz="1100">
              <a:solidFill>
                <a:srgbClr val="666666"/>
              </a:solidFill>
            </a:endParaRPr>
          </a:p>
          <a:p>
            <a:pPr indent="-298450" lvl="0" marL="457200" rtl="0" algn="l">
              <a:spcBef>
                <a:spcPts val="0"/>
              </a:spcBef>
              <a:spcAft>
                <a:spcPts val="0"/>
              </a:spcAft>
              <a:buClr>
                <a:srgbClr val="666666"/>
              </a:buClr>
              <a:buSzPts val="1100"/>
              <a:buChar char="●"/>
            </a:pPr>
            <a:r>
              <a:rPr lang="en-GB" sz="1100">
                <a:solidFill>
                  <a:srgbClr val="666666"/>
                </a:solidFill>
              </a:rPr>
              <a:t>9 consumer segments</a:t>
            </a:r>
            <a:endParaRPr sz="1100">
              <a:solidFill>
                <a:srgbClr val="666666"/>
              </a:solidFill>
            </a:endParaRPr>
          </a:p>
          <a:p>
            <a:pPr indent="-298450" lvl="0" marL="457200" rtl="0" algn="l">
              <a:spcBef>
                <a:spcPts val="0"/>
              </a:spcBef>
              <a:spcAft>
                <a:spcPts val="0"/>
              </a:spcAft>
              <a:buClr>
                <a:srgbClr val="666666"/>
              </a:buClr>
              <a:buSzPts val="1100"/>
              <a:buChar char="●"/>
            </a:pPr>
            <a:r>
              <a:rPr lang="en-GB" sz="1100">
                <a:solidFill>
                  <a:srgbClr val="666666"/>
                </a:solidFill>
              </a:rPr>
              <a:t>Rich qualitative + quantitative data</a:t>
            </a:r>
            <a:endParaRPr sz="1100">
              <a:solidFill>
                <a:srgbClr val="666666"/>
              </a:solidFill>
            </a:endParaRPr>
          </a:p>
        </p:txBody>
      </p:sp>
      <p:sp>
        <p:nvSpPr>
          <p:cNvPr id="276" name="Google Shape;276;p25"/>
          <p:cNvSpPr txBox="1"/>
          <p:nvPr>
            <p:ph idx="4294967295" type="body"/>
          </p:nvPr>
        </p:nvSpPr>
        <p:spPr>
          <a:xfrm>
            <a:off x="6123450" y="2762213"/>
            <a:ext cx="3135900" cy="1239600"/>
          </a:xfrm>
          <a:prstGeom prst="rect">
            <a:avLst/>
          </a:prstGeom>
        </p:spPr>
        <p:txBody>
          <a:bodyPr anchorCtr="0" anchor="t" bIns="91425" lIns="91425" spcFirstLastPara="1" rIns="91425" wrap="square" tIns="91425">
            <a:noAutofit/>
          </a:bodyPr>
          <a:lstStyle/>
          <a:p>
            <a:pPr indent="-207009" lvl="0" marL="274320" rtl="0" algn="l">
              <a:spcBef>
                <a:spcPts val="0"/>
              </a:spcBef>
              <a:spcAft>
                <a:spcPts val="0"/>
              </a:spcAft>
              <a:buClr>
                <a:srgbClr val="666666"/>
              </a:buClr>
              <a:buSzPts val="1100"/>
              <a:buChar char="●"/>
            </a:pPr>
            <a:r>
              <a:rPr lang="en-GB" sz="1100">
                <a:solidFill>
                  <a:srgbClr val="666666"/>
                </a:solidFill>
              </a:rPr>
              <a:t>Demographics </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Psychographics</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Coffee attitudes </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Consumption behaviours</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Brand perception &amp; sustainability attitudes</a:t>
            </a:r>
            <a:endParaRPr sz="1100">
              <a:solidFill>
                <a:srgbClr val="666666"/>
              </a:solidFill>
            </a:endParaRPr>
          </a:p>
        </p:txBody>
      </p:sp>
      <p:sp>
        <p:nvSpPr>
          <p:cNvPr id="277" name="Google Shape;277;p25"/>
          <p:cNvSpPr txBox="1"/>
          <p:nvPr>
            <p:ph idx="4294967295" type="body"/>
          </p:nvPr>
        </p:nvSpPr>
        <p:spPr>
          <a:xfrm>
            <a:off x="3064500" y="2821750"/>
            <a:ext cx="3015000" cy="1120500"/>
          </a:xfrm>
          <a:prstGeom prst="rect">
            <a:avLst/>
          </a:prstGeom>
        </p:spPr>
        <p:txBody>
          <a:bodyPr anchorCtr="0" anchor="t" bIns="91425" lIns="91425" spcFirstLastPara="1" rIns="91425" wrap="square" tIns="91425">
            <a:noAutofit/>
          </a:bodyPr>
          <a:lstStyle/>
          <a:p>
            <a:pPr indent="-207009" lvl="0" marL="274320" rtl="0" algn="l">
              <a:spcBef>
                <a:spcPts val="0"/>
              </a:spcBef>
              <a:spcAft>
                <a:spcPts val="0"/>
              </a:spcAft>
              <a:buClr>
                <a:srgbClr val="666666"/>
              </a:buClr>
              <a:buSzPts val="1100"/>
              <a:buChar char="●"/>
            </a:pPr>
            <a:r>
              <a:rPr lang="en-GB" sz="1100">
                <a:solidFill>
                  <a:srgbClr val="666666"/>
                </a:solidFill>
              </a:rPr>
              <a:t>Multi-modal composition </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Inconsistent layouts across segments</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Mixed granularity</a:t>
            </a:r>
            <a:endParaRPr sz="1100">
              <a:solidFill>
                <a:srgbClr val="666666"/>
              </a:solidFill>
            </a:endParaRPr>
          </a:p>
          <a:p>
            <a:pPr indent="-207009" lvl="0" marL="274320" rtl="0" algn="l">
              <a:spcBef>
                <a:spcPts val="0"/>
              </a:spcBef>
              <a:spcAft>
                <a:spcPts val="0"/>
              </a:spcAft>
              <a:buClr>
                <a:srgbClr val="666666"/>
              </a:buClr>
              <a:buSzPts val="1100"/>
              <a:buChar char="●"/>
            </a:pPr>
            <a:r>
              <a:rPr lang="en-GB" sz="1100">
                <a:solidFill>
                  <a:srgbClr val="666666"/>
                </a:solidFill>
              </a:rPr>
              <a:t>No unified or machine-readable format</a:t>
            </a:r>
            <a:endParaRPr sz="1100">
              <a:solidFill>
                <a:srgbClr val="666666"/>
              </a:solidFill>
            </a:endParaRPr>
          </a:p>
        </p:txBody>
      </p:sp>
      <p:pic>
        <p:nvPicPr>
          <p:cNvPr id="278" name="Google Shape;278;p25" title="analytics.png"/>
          <p:cNvPicPr preferRelativeResize="0"/>
          <p:nvPr/>
        </p:nvPicPr>
        <p:blipFill>
          <a:blip r:embed="rId4">
            <a:alphaModFix/>
          </a:blip>
          <a:stretch>
            <a:fillRect/>
          </a:stretch>
        </p:blipFill>
        <p:spPr>
          <a:xfrm>
            <a:off x="6651100" y="1352750"/>
            <a:ext cx="641149" cy="641149"/>
          </a:xfrm>
          <a:prstGeom prst="rect">
            <a:avLst/>
          </a:prstGeom>
          <a:noFill/>
          <a:ln>
            <a:noFill/>
          </a:ln>
        </p:spPr>
      </p:pic>
      <p:pic>
        <p:nvPicPr>
          <p:cNvPr id="279" name="Google Shape;279;p25" title="ancestors.png"/>
          <p:cNvPicPr preferRelativeResize="0"/>
          <p:nvPr/>
        </p:nvPicPr>
        <p:blipFill>
          <a:blip r:embed="rId5">
            <a:alphaModFix/>
          </a:blip>
          <a:stretch>
            <a:fillRect/>
          </a:stretch>
        </p:blipFill>
        <p:spPr>
          <a:xfrm>
            <a:off x="1300200" y="1352750"/>
            <a:ext cx="641149" cy="641149"/>
          </a:xfrm>
          <a:prstGeom prst="rect">
            <a:avLst/>
          </a:prstGeom>
          <a:noFill/>
          <a:ln>
            <a:noFill/>
          </a:ln>
        </p:spPr>
      </p:pic>
      <p:sp>
        <p:nvSpPr>
          <p:cNvPr id="280" name="Google Shape;280;p25"/>
          <p:cNvSpPr txBox="1"/>
          <p:nvPr>
            <p:ph idx="4294967295" type="body"/>
          </p:nvPr>
        </p:nvSpPr>
        <p:spPr>
          <a:xfrm>
            <a:off x="754775" y="2211578"/>
            <a:ext cx="1812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i="1" lang="en-GB" sz="1600">
                <a:solidFill>
                  <a:schemeClr val="dk1"/>
                </a:solidFill>
              </a:rPr>
              <a:t>Source &amp; Scale</a:t>
            </a:r>
            <a:endParaRPr b="1" i="1" sz="1600">
              <a:solidFill>
                <a:schemeClr val="dk1"/>
              </a:solidFill>
            </a:endParaRPr>
          </a:p>
        </p:txBody>
      </p:sp>
      <p:pic>
        <p:nvPicPr>
          <p:cNvPr id="281" name="Google Shape;281;p25" title="data-structure.png"/>
          <p:cNvPicPr preferRelativeResize="0"/>
          <p:nvPr/>
        </p:nvPicPr>
        <p:blipFill>
          <a:blip r:embed="rId6">
            <a:alphaModFix/>
          </a:blip>
          <a:stretch>
            <a:fillRect/>
          </a:stretch>
        </p:blipFill>
        <p:spPr>
          <a:xfrm>
            <a:off x="3975650" y="1352750"/>
            <a:ext cx="641149" cy="641149"/>
          </a:xfrm>
          <a:prstGeom prst="rect">
            <a:avLst/>
          </a:prstGeom>
          <a:noFill/>
          <a:ln>
            <a:noFill/>
          </a:ln>
        </p:spPr>
      </p:pic>
      <p:sp>
        <p:nvSpPr>
          <p:cNvPr id="282" name="Google Shape;282;p25"/>
          <p:cNvSpPr txBox="1"/>
          <p:nvPr>
            <p:ph idx="4294967295" type="body"/>
          </p:nvPr>
        </p:nvSpPr>
        <p:spPr>
          <a:xfrm>
            <a:off x="3502363" y="2211578"/>
            <a:ext cx="1812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1600">
                <a:solidFill>
                  <a:schemeClr val="dk1"/>
                </a:solidFill>
              </a:rPr>
              <a:t>Data Structure</a:t>
            </a:r>
            <a:endParaRPr sz="1400">
              <a:solidFill>
                <a:schemeClr val="lt1"/>
              </a:solidFill>
              <a:latin typeface="Public Sans SemiBold"/>
              <a:ea typeface="Public Sans SemiBold"/>
              <a:cs typeface="Public Sans SemiBold"/>
              <a:sym typeface="Public Sans SemiBold"/>
            </a:endParaRPr>
          </a:p>
          <a:p>
            <a:pPr indent="0" lvl="0" marL="0" rtl="0" algn="l">
              <a:spcBef>
                <a:spcPts val="1200"/>
              </a:spcBef>
              <a:spcAft>
                <a:spcPts val="1200"/>
              </a:spcAft>
              <a:buNone/>
            </a:pPr>
            <a:r>
              <a:t/>
            </a:r>
            <a:endParaRPr b="1" i="1" sz="1600">
              <a:solidFill>
                <a:schemeClr val="dk1"/>
              </a:solidFill>
            </a:endParaRPr>
          </a:p>
        </p:txBody>
      </p:sp>
      <p:sp>
        <p:nvSpPr>
          <p:cNvPr id="283" name="Google Shape;283;p25"/>
          <p:cNvSpPr txBox="1"/>
          <p:nvPr>
            <p:ph idx="4294967295" type="body"/>
          </p:nvPr>
        </p:nvSpPr>
        <p:spPr>
          <a:xfrm>
            <a:off x="6249963" y="2211578"/>
            <a:ext cx="1812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1600">
                <a:solidFill>
                  <a:schemeClr val="dk1"/>
                </a:solidFill>
              </a:rPr>
              <a:t>Key Dimensions</a:t>
            </a:r>
            <a:endParaRPr sz="1400">
              <a:solidFill>
                <a:schemeClr val="lt1"/>
              </a:solidFill>
              <a:latin typeface="Public Sans SemiBold"/>
              <a:ea typeface="Public Sans SemiBold"/>
              <a:cs typeface="Public Sans SemiBold"/>
              <a:sym typeface="Public Sans SemiBold"/>
            </a:endParaRPr>
          </a:p>
          <a:p>
            <a:pPr indent="0" lvl="0" marL="0" rtl="0" algn="l">
              <a:spcBef>
                <a:spcPts val="1200"/>
              </a:spcBef>
              <a:spcAft>
                <a:spcPts val="1200"/>
              </a:spcAft>
              <a:buNone/>
            </a:pPr>
            <a:r>
              <a:t/>
            </a:r>
            <a:endParaRPr b="1" i="1"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Experiment - </a:t>
            </a:r>
            <a:r>
              <a:rPr b="1" lang="en-GB">
                <a:solidFill>
                  <a:srgbClr val="1D2E4E"/>
                </a:solidFill>
              </a:rPr>
              <a:t>Experiment Configuration</a:t>
            </a:r>
            <a:endParaRPr b="1">
              <a:solidFill>
                <a:srgbClr val="1D2E4E"/>
              </a:solidFill>
            </a:endParaRPr>
          </a:p>
        </p:txBody>
      </p:sp>
      <p:sp>
        <p:nvSpPr>
          <p:cNvPr id="289" name="Google Shape;289;p2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0" name="Google Shape;290;p26"/>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291" name="Google Shape;291;p26"/>
          <p:cNvSpPr txBox="1"/>
          <p:nvPr/>
        </p:nvSpPr>
        <p:spPr>
          <a:xfrm>
            <a:off x="3023675" y="1669850"/>
            <a:ext cx="5455800" cy="505200"/>
          </a:xfrm>
          <a:prstGeom prst="rect">
            <a:avLst/>
          </a:prstGeom>
          <a:noFill/>
          <a:ln>
            <a:noFill/>
          </a:ln>
        </p:spPr>
        <p:txBody>
          <a:bodyPr anchorCtr="0" anchor="t" bIns="52025" lIns="52025" spcFirstLastPara="1" rIns="52025" wrap="square" tIns="52025">
            <a:spAutoFit/>
          </a:bodyPr>
          <a:lstStyle/>
          <a:p>
            <a:pPr indent="-311150" lvl="0" marL="457200" rtl="0" algn="l">
              <a:spcBef>
                <a:spcPts val="0"/>
              </a:spcBef>
              <a:spcAft>
                <a:spcPts val="0"/>
              </a:spcAft>
              <a:buSzPts val="1300"/>
              <a:buChar char="❏"/>
            </a:pPr>
            <a:r>
              <a:rPr lang="en-GB" sz="1300">
                <a:solidFill>
                  <a:schemeClr val="dk1"/>
                </a:solidFill>
              </a:rPr>
              <a:t>MPNet</a:t>
            </a:r>
            <a:r>
              <a:rPr lang="en-GB" sz="1300">
                <a:solidFill>
                  <a:schemeClr val="dk1"/>
                </a:solidFill>
              </a:rPr>
              <a:t>: Converts persona indicators into vector embeddings</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Mistral: Produces the final persona-styled answer</a:t>
            </a:r>
            <a:endParaRPr sz="1300">
              <a:solidFill>
                <a:schemeClr val="dk1"/>
              </a:solidFill>
            </a:endParaRPr>
          </a:p>
        </p:txBody>
      </p:sp>
      <p:pic>
        <p:nvPicPr>
          <p:cNvPr id="292" name="Google Shape;292;p26" title="neural-network.png"/>
          <p:cNvPicPr preferRelativeResize="0"/>
          <p:nvPr/>
        </p:nvPicPr>
        <p:blipFill>
          <a:blip r:embed="rId4">
            <a:alphaModFix/>
          </a:blip>
          <a:stretch>
            <a:fillRect/>
          </a:stretch>
        </p:blipFill>
        <p:spPr>
          <a:xfrm>
            <a:off x="1004650" y="1506175"/>
            <a:ext cx="744600" cy="744600"/>
          </a:xfrm>
          <a:prstGeom prst="rect">
            <a:avLst/>
          </a:prstGeom>
          <a:noFill/>
          <a:ln>
            <a:noFill/>
          </a:ln>
        </p:spPr>
      </p:pic>
      <p:sp>
        <p:nvSpPr>
          <p:cNvPr id="293" name="Google Shape;293;p26"/>
          <p:cNvSpPr txBox="1"/>
          <p:nvPr>
            <p:ph idx="4294967295" type="body"/>
          </p:nvPr>
        </p:nvSpPr>
        <p:spPr>
          <a:xfrm>
            <a:off x="1843286" y="1640735"/>
            <a:ext cx="1035600" cy="475500"/>
          </a:xfrm>
          <a:prstGeom prst="rect">
            <a:avLst/>
          </a:prstGeom>
        </p:spPr>
        <p:txBody>
          <a:bodyPr anchorCtr="0" anchor="t" bIns="106175" lIns="106175" spcFirstLastPara="1" rIns="106175" wrap="square" tIns="106175">
            <a:noAutofit/>
          </a:bodyPr>
          <a:lstStyle/>
          <a:p>
            <a:pPr indent="0" lvl="0" marL="0" rtl="0" algn="l">
              <a:spcBef>
                <a:spcPts val="0"/>
              </a:spcBef>
              <a:spcAft>
                <a:spcPts val="1394"/>
              </a:spcAft>
              <a:buNone/>
            </a:pPr>
            <a:r>
              <a:rPr b="1" i="1" lang="en-GB">
                <a:solidFill>
                  <a:schemeClr val="dk1"/>
                </a:solidFill>
              </a:rPr>
              <a:t>Model</a:t>
            </a:r>
            <a:endParaRPr b="1" i="1">
              <a:solidFill>
                <a:schemeClr val="dk1"/>
              </a:solidFill>
            </a:endParaRPr>
          </a:p>
        </p:txBody>
      </p:sp>
      <p:pic>
        <p:nvPicPr>
          <p:cNvPr id="294" name="Google Shape;294;p26" title="slider.png"/>
          <p:cNvPicPr preferRelativeResize="0"/>
          <p:nvPr/>
        </p:nvPicPr>
        <p:blipFill>
          <a:blip r:embed="rId5">
            <a:alphaModFix/>
          </a:blip>
          <a:stretch>
            <a:fillRect/>
          </a:stretch>
        </p:blipFill>
        <p:spPr>
          <a:xfrm>
            <a:off x="1064925" y="3117188"/>
            <a:ext cx="572641" cy="572673"/>
          </a:xfrm>
          <a:prstGeom prst="rect">
            <a:avLst/>
          </a:prstGeom>
          <a:noFill/>
          <a:ln>
            <a:noFill/>
          </a:ln>
        </p:spPr>
      </p:pic>
      <p:sp>
        <p:nvSpPr>
          <p:cNvPr id="295" name="Google Shape;295;p26"/>
          <p:cNvSpPr txBox="1"/>
          <p:nvPr>
            <p:ph idx="4294967295" type="body"/>
          </p:nvPr>
        </p:nvSpPr>
        <p:spPr>
          <a:xfrm>
            <a:off x="1637571" y="3117166"/>
            <a:ext cx="1477800" cy="572700"/>
          </a:xfrm>
          <a:prstGeom prst="rect">
            <a:avLst/>
          </a:prstGeom>
        </p:spPr>
        <p:txBody>
          <a:bodyPr anchorCtr="0" anchor="t" bIns="102975" lIns="102975" spcFirstLastPara="1" rIns="102975" wrap="square" tIns="102975">
            <a:noAutofit/>
          </a:bodyPr>
          <a:lstStyle/>
          <a:p>
            <a:pPr indent="0" lvl="0" marL="0" rtl="0" algn="l">
              <a:spcBef>
                <a:spcPts val="0"/>
              </a:spcBef>
              <a:spcAft>
                <a:spcPts val="1351"/>
              </a:spcAft>
              <a:buNone/>
            </a:pPr>
            <a:r>
              <a:rPr b="1" i="1" lang="en-GB">
                <a:solidFill>
                  <a:schemeClr val="dk1"/>
                </a:solidFill>
              </a:rPr>
              <a:t>Parameters</a:t>
            </a:r>
            <a:endParaRPr b="1" i="1">
              <a:solidFill>
                <a:schemeClr val="dk1"/>
              </a:solidFill>
            </a:endParaRPr>
          </a:p>
        </p:txBody>
      </p:sp>
      <p:sp>
        <p:nvSpPr>
          <p:cNvPr id="296" name="Google Shape;296;p26"/>
          <p:cNvSpPr txBox="1"/>
          <p:nvPr/>
        </p:nvSpPr>
        <p:spPr>
          <a:xfrm>
            <a:off x="3023675" y="2905638"/>
            <a:ext cx="5577000" cy="905400"/>
          </a:xfrm>
          <a:prstGeom prst="rect">
            <a:avLst/>
          </a:prstGeom>
          <a:noFill/>
          <a:ln>
            <a:noFill/>
          </a:ln>
        </p:spPr>
        <p:txBody>
          <a:bodyPr anchorCtr="0" anchor="t" bIns="52025" lIns="52025" spcFirstLastPara="1" rIns="52025" wrap="square" tIns="52025">
            <a:spAutoFit/>
          </a:bodyPr>
          <a:lstStyle/>
          <a:p>
            <a:pPr indent="-311150" lvl="0" marL="457200" rtl="0" algn="l">
              <a:spcBef>
                <a:spcPts val="0"/>
              </a:spcBef>
              <a:spcAft>
                <a:spcPts val="0"/>
              </a:spcAft>
              <a:buClr>
                <a:schemeClr val="dk1"/>
              </a:buClr>
              <a:buSzPts val="1300"/>
              <a:buChar char="❏"/>
            </a:pPr>
            <a:r>
              <a:rPr lang="en-GB" sz="1300">
                <a:solidFill>
                  <a:schemeClr val="dk1"/>
                </a:solidFill>
              </a:rPr>
              <a:t>Temperature = 0.5   Balanced creativity and consistency</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Top-p = 0.5              Limits randomness; promotes focused outputs</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Max tokens = 4024 Allows long persona-consistent explanations</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Timeout = 300s       Ensures long retrieval/generation runs complete</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296450" y="217600"/>
            <a:ext cx="583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Experiment - </a:t>
            </a:r>
            <a:r>
              <a:rPr b="1" lang="en-GB">
                <a:solidFill>
                  <a:srgbClr val="1D2E4E"/>
                </a:solidFill>
              </a:rPr>
              <a:t>Quality Assessment</a:t>
            </a:r>
            <a:endParaRPr b="1">
              <a:solidFill>
                <a:srgbClr val="1D2E4E"/>
              </a:solidFill>
            </a:endParaRPr>
          </a:p>
        </p:txBody>
      </p:sp>
      <p:pic>
        <p:nvPicPr>
          <p:cNvPr id="302" name="Google Shape;302;p27"/>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03" name="Google Shape;303;p27"/>
          <p:cNvPicPr preferRelativeResize="0"/>
          <p:nvPr/>
        </p:nvPicPr>
        <p:blipFill rotWithShape="1">
          <a:blip r:embed="rId4">
            <a:alphaModFix/>
          </a:blip>
          <a:srcRect b="48625" l="64305" r="4364" t="4448"/>
          <a:stretch/>
        </p:blipFill>
        <p:spPr>
          <a:xfrm>
            <a:off x="5619325" y="1850688"/>
            <a:ext cx="3264502" cy="2554649"/>
          </a:xfrm>
          <a:prstGeom prst="rect">
            <a:avLst/>
          </a:prstGeom>
          <a:noFill/>
          <a:ln>
            <a:noFill/>
          </a:ln>
        </p:spPr>
      </p:pic>
      <p:pic>
        <p:nvPicPr>
          <p:cNvPr id="304" name="Google Shape;304;p27"/>
          <p:cNvPicPr preferRelativeResize="0"/>
          <p:nvPr/>
        </p:nvPicPr>
        <p:blipFill>
          <a:blip r:embed="rId5">
            <a:alphaModFix/>
          </a:blip>
          <a:stretch>
            <a:fillRect/>
          </a:stretch>
        </p:blipFill>
        <p:spPr>
          <a:xfrm>
            <a:off x="1008725" y="3199300"/>
            <a:ext cx="572700" cy="572700"/>
          </a:xfrm>
          <a:prstGeom prst="rect">
            <a:avLst/>
          </a:prstGeom>
          <a:noFill/>
          <a:ln>
            <a:noFill/>
          </a:ln>
        </p:spPr>
      </p:pic>
      <p:sp>
        <p:nvSpPr>
          <p:cNvPr id="305" name="Google Shape;305;p27"/>
          <p:cNvSpPr/>
          <p:nvPr/>
        </p:nvSpPr>
        <p:spPr>
          <a:xfrm>
            <a:off x="2226025" y="1293475"/>
            <a:ext cx="2558400" cy="251700"/>
          </a:xfrm>
          <a:prstGeom prst="wedgeRoundRectCallout">
            <a:avLst>
              <a:gd fmla="val 64949" name="adj1"/>
              <a:gd fmla="val -1410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rPr>
              <a:t>In general, what is your age?</a:t>
            </a:r>
            <a:endParaRPr sz="1000"/>
          </a:p>
        </p:txBody>
      </p:sp>
      <p:sp>
        <p:nvSpPr>
          <p:cNvPr id="306" name="Google Shape;306;p27"/>
          <p:cNvSpPr/>
          <p:nvPr/>
        </p:nvSpPr>
        <p:spPr>
          <a:xfrm>
            <a:off x="2188000" y="1940200"/>
            <a:ext cx="3368400" cy="2307600"/>
          </a:xfrm>
          <a:prstGeom prst="wedgeRoundRectCallout">
            <a:avLst>
              <a:gd fmla="val -62960" name="adj1"/>
              <a:gd fmla="val 15062"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0795"/>
              </a:lnSpc>
              <a:spcBef>
                <a:spcPts val="0"/>
              </a:spcBef>
              <a:spcAft>
                <a:spcPts val="0"/>
              </a:spcAft>
              <a:buNone/>
            </a:pPr>
            <a:r>
              <a:rPr lang="en-GB" sz="1100">
                <a:solidFill>
                  <a:srgbClr val="1F1F1F"/>
                </a:solidFill>
                <a:highlight>
                  <a:srgbClr val="FFFFFF"/>
                </a:highlight>
              </a:rPr>
              <a:t>As Curious Connoisseurs, we tend to skew toward older groups, with a significant portion of our demographic falling between 35 and 70 years old. Specifically, 35% are between 35-44 years, 15% are between 45-54 years, and 24% are between 55-70 years. Our average age is 47 years, reflecting a mature and experienced cohort. This age distribution aligns with our exploratory nature and appreciation for high-quality, innovative products.</a:t>
            </a:r>
            <a:endParaRPr sz="1100">
              <a:solidFill>
                <a:srgbClr val="1F1F1F"/>
              </a:solidFill>
            </a:endParaRPr>
          </a:p>
        </p:txBody>
      </p:sp>
      <p:sp>
        <p:nvSpPr>
          <p:cNvPr id="307" name="Google Shape;307;p2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8" name="Google Shape;308;p27" title="girl.png"/>
          <p:cNvPicPr preferRelativeResize="0"/>
          <p:nvPr/>
        </p:nvPicPr>
        <p:blipFill>
          <a:blip r:embed="rId6">
            <a:alphaModFix/>
          </a:blip>
          <a:stretch>
            <a:fillRect/>
          </a:stretch>
        </p:blipFill>
        <p:spPr>
          <a:xfrm>
            <a:off x="5349725" y="1034138"/>
            <a:ext cx="572700"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296450" y="217600"/>
            <a:ext cx="407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Conclusions</a:t>
            </a:r>
            <a:endParaRPr b="1">
              <a:solidFill>
                <a:srgbClr val="1D2E4E"/>
              </a:solidFill>
            </a:endParaRPr>
          </a:p>
        </p:txBody>
      </p:sp>
      <p:sp>
        <p:nvSpPr>
          <p:cNvPr id="314" name="Google Shape;314;p2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28"/>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16" name="Google Shape;316;p28" title="task.png"/>
          <p:cNvPicPr preferRelativeResize="0"/>
          <p:nvPr/>
        </p:nvPicPr>
        <p:blipFill>
          <a:blip r:embed="rId4">
            <a:alphaModFix/>
          </a:blip>
          <a:stretch>
            <a:fillRect/>
          </a:stretch>
        </p:blipFill>
        <p:spPr>
          <a:xfrm>
            <a:off x="539475" y="1803300"/>
            <a:ext cx="1268800" cy="1268800"/>
          </a:xfrm>
          <a:prstGeom prst="rect">
            <a:avLst/>
          </a:prstGeom>
          <a:noFill/>
          <a:ln>
            <a:noFill/>
          </a:ln>
        </p:spPr>
      </p:pic>
      <p:sp>
        <p:nvSpPr>
          <p:cNvPr id="317" name="Google Shape;317;p28"/>
          <p:cNvSpPr txBox="1"/>
          <p:nvPr/>
        </p:nvSpPr>
        <p:spPr>
          <a:xfrm>
            <a:off x="2032950" y="1300538"/>
            <a:ext cx="6675000" cy="28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chemeClr val="dk1"/>
                </a:solidFill>
              </a:rPr>
              <a:t>Objective</a:t>
            </a:r>
            <a:endParaRPr sz="1200">
              <a:solidFill>
                <a:schemeClr val="dk1"/>
              </a:solidFill>
            </a:endParaRPr>
          </a:p>
          <a:p>
            <a:pPr indent="0" lvl="0" marL="0" rtl="0" algn="l">
              <a:spcBef>
                <a:spcPts val="0"/>
              </a:spcBef>
              <a:spcAft>
                <a:spcPts val="0"/>
              </a:spcAft>
              <a:buNone/>
            </a:pPr>
            <a:r>
              <a:rPr lang="en-GB" sz="1200">
                <a:solidFill>
                  <a:schemeClr val="dk1"/>
                </a:solidFill>
              </a:rPr>
              <a:t>To create data-driven AI personas that support accurate consumer insight and decision-making.</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en-GB" sz="2000">
                <a:solidFill>
                  <a:schemeClr val="dk1"/>
                </a:solidFill>
              </a:rPr>
              <a:t>Method</a:t>
            </a:r>
            <a:br>
              <a:rPr b="1" lang="en-GB" sz="1300">
                <a:solidFill>
                  <a:schemeClr val="dk1"/>
                </a:solidFill>
              </a:rPr>
            </a:br>
            <a:r>
              <a:rPr lang="en-GB" sz="1200">
                <a:solidFill>
                  <a:schemeClr val="dk1"/>
                </a:solidFill>
              </a:rPr>
              <a:t>W</a:t>
            </a:r>
            <a:r>
              <a:rPr lang="en-GB" sz="1200">
                <a:solidFill>
                  <a:schemeClr val="dk1"/>
                </a:solidFill>
              </a:rPr>
              <a:t>e combined multi-modal data extraction, persona trait generation, and a RAG-enhanced LLM pipeline within an orchestrated system architecture.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en-GB" sz="2000">
                <a:solidFill>
                  <a:schemeClr val="dk1"/>
                </a:solidFill>
              </a:rPr>
              <a:t>Why Effective</a:t>
            </a:r>
            <a:br>
              <a:rPr b="1" lang="en-GB" sz="1200">
                <a:solidFill>
                  <a:schemeClr val="dk1"/>
                </a:solidFill>
              </a:rPr>
            </a:br>
            <a:r>
              <a:rPr lang="en-GB" sz="1200">
                <a:solidFill>
                  <a:schemeClr val="dk1"/>
                </a:solidFill>
              </a:rPr>
              <a:t>This approach ensures factual grounding, consistent persona behavior, and reliable, insight-aligned responses.</a:t>
            </a:r>
            <a:endParaRPr sz="1200">
              <a:solidFill>
                <a:schemeClr val="dk1"/>
              </a:solidFill>
            </a:endParaRPr>
          </a:p>
          <a:p>
            <a:pPr indent="0" lvl="0" marL="0" rtl="0" algn="l">
              <a:spcBef>
                <a:spcPts val="1200"/>
              </a:spcBef>
              <a:spcAft>
                <a:spcPts val="0"/>
              </a:spcAft>
              <a:buNone/>
            </a:pPr>
            <a:r>
              <a:t/>
            </a:r>
            <a:endParaRPr sz="1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296450" y="120825"/>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latin typeface="Albert Sans"/>
                <a:ea typeface="Albert Sans"/>
                <a:cs typeface="Albert Sans"/>
                <a:sym typeface="Albert Sans"/>
              </a:rPr>
              <a:t>Manage</a:t>
            </a:r>
            <a:endParaRPr b="1">
              <a:solidFill>
                <a:srgbClr val="1D2E4E"/>
              </a:solidFill>
              <a:latin typeface="Albert Sans"/>
              <a:ea typeface="Albert Sans"/>
              <a:cs typeface="Albert Sans"/>
              <a:sym typeface="Albert Sans"/>
            </a:endParaRPr>
          </a:p>
        </p:txBody>
      </p:sp>
      <p:sp>
        <p:nvSpPr>
          <p:cNvPr id="323" name="Google Shape;323;p2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4" name="Google Shape;324;p2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325" name="Google Shape;325;p29"/>
          <p:cNvSpPr txBox="1"/>
          <p:nvPr/>
        </p:nvSpPr>
        <p:spPr>
          <a:xfrm>
            <a:off x="226225" y="2612213"/>
            <a:ext cx="2997900" cy="1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Enrico</a:t>
            </a:r>
            <a:endParaRPr b="1" sz="2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Semantic extraction of fact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Fact data indexing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Retrieval logic in RAG system</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Corresponding slides</a:t>
            </a:r>
            <a:endParaRPr sz="1200">
              <a:solidFill>
                <a:schemeClr val="dk1"/>
              </a:solidFill>
            </a:endParaRPr>
          </a:p>
        </p:txBody>
      </p:sp>
      <p:sp>
        <p:nvSpPr>
          <p:cNvPr id="326" name="Google Shape;326;p29"/>
          <p:cNvSpPr txBox="1"/>
          <p:nvPr/>
        </p:nvSpPr>
        <p:spPr>
          <a:xfrm>
            <a:off x="2999450" y="2612225"/>
            <a:ext cx="3073200" cy="1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200">
                <a:solidFill>
                  <a:schemeClr val="dk1"/>
                </a:solidFill>
              </a:rPr>
              <a:t>            Thanh</a:t>
            </a:r>
            <a:endParaRPr sz="2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System architecture design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Persona semantic data extraction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AI persona prompt tuning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Corresponding slides</a:t>
            </a:r>
            <a:endParaRPr sz="1200">
              <a:solidFill>
                <a:schemeClr val="dk1"/>
              </a:solidFill>
            </a:endParaRPr>
          </a:p>
        </p:txBody>
      </p:sp>
      <p:sp>
        <p:nvSpPr>
          <p:cNvPr id="327" name="Google Shape;327;p29"/>
          <p:cNvSpPr txBox="1"/>
          <p:nvPr/>
        </p:nvSpPr>
        <p:spPr>
          <a:xfrm>
            <a:off x="5773800" y="2612225"/>
            <a:ext cx="3370200" cy="1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Xiaoning</a:t>
            </a:r>
            <a:endParaRPr sz="2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AI persona common trait extraction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AI persona inference and serving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Quality assessment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Corresponding slides</a:t>
            </a:r>
            <a:endParaRPr sz="1200">
              <a:solidFill>
                <a:schemeClr val="dk1"/>
              </a:solidFill>
            </a:endParaRPr>
          </a:p>
        </p:txBody>
      </p:sp>
      <p:pic>
        <p:nvPicPr>
          <p:cNvPr id="328" name="Google Shape;328;p29" title="boy (1).png"/>
          <p:cNvPicPr preferRelativeResize="0"/>
          <p:nvPr/>
        </p:nvPicPr>
        <p:blipFill>
          <a:blip r:embed="rId4">
            <a:alphaModFix/>
          </a:blip>
          <a:stretch>
            <a:fillRect/>
          </a:stretch>
        </p:blipFill>
        <p:spPr>
          <a:xfrm>
            <a:off x="3987600" y="1380351"/>
            <a:ext cx="965524" cy="965524"/>
          </a:xfrm>
          <a:prstGeom prst="rect">
            <a:avLst/>
          </a:prstGeom>
          <a:noFill/>
          <a:ln>
            <a:noFill/>
          </a:ln>
        </p:spPr>
      </p:pic>
      <p:pic>
        <p:nvPicPr>
          <p:cNvPr id="329" name="Google Shape;329;p29" title="cancan.png"/>
          <p:cNvPicPr preferRelativeResize="0"/>
          <p:nvPr/>
        </p:nvPicPr>
        <p:blipFill>
          <a:blip r:embed="rId5">
            <a:alphaModFix/>
          </a:blip>
          <a:stretch>
            <a:fillRect/>
          </a:stretch>
        </p:blipFill>
        <p:spPr>
          <a:xfrm>
            <a:off x="6793100" y="1304600"/>
            <a:ext cx="965524" cy="965475"/>
          </a:xfrm>
          <a:prstGeom prst="rect">
            <a:avLst/>
          </a:prstGeom>
          <a:noFill/>
          <a:ln>
            <a:noFill/>
          </a:ln>
        </p:spPr>
      </p:pic>
      <p:pic>
        <p:nvPicPr>
          <p:cNvPr id="330" name="Google Shape;330;p29"/>
          <p:cNvPicPr preferRelativeResize="0"/>
          <p:nvPr/>
        </p:nvPicPr>
        <p:blipFill>
          <a:blip r:embed="rId6">
            <a:alphaModFix/>
          </a:blip>
          <a:stretch>
            <a:fillRect/>
          </a:stretch>
        </p:blipFill>
        <p:spPr>
          <a:xfrm>
            <a:off x="1106362" y="1380346"/>
            <a:ext cx="1041275" cy="104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0"/>
          <p:cNvPicPr preferRelativeResize="0"/>
          <p:nvPr/>
        </p:nvPicPr>
        <p:blipFill>
          <a:blip r:embed="rId3">
            <a:alphaModFix/>
          </a:blip>
          <a:stretch>
            <a:fillRect/>
          </a:stretch>
        </p:blipFill>
        <p:spPr>
          <a:xfrm>
            <a:off x="456725" y="441575"/>
            <a:ext cx="1528900" cy="672950"/>
          </a:xfrm>
          <a:prstGeom prst="rect">
            <a:avLst/>
          </a:prstGeom>
          <a:noFill/>
          <a:ln>
            <a:noFill/>
          </a:ln>
        </p:spPr>
      </p:pic>
      <p:pic>
        <p:nvPicPr>
          <p:cNvPr id="336" name="Google Shape;336;p30"/>
          <p:cNvPicPr preferRelativeResize="0"/>
          <p:nvPr/>
        </p:nvPicPr>
        <p:blipFill>
          <a:blip r:embed="rId4">
            <a:alphaModFix/>
          </a:blip>
          <a:stretch>
            <a:fillRect/>
          </a:stretch>
        </p:blipFill>
        <p:spPr>
          <a:xfrm>
            <a:off x="7183497" y="491698"/>
            <a:ext cx="1444465" cy="572700"/>
          </a:xfrm>
          <a:prstGeom prst="rect">
            <a:avLst/>
          </a:prstGeom>
          <a:noFill/>
          <a:ln>
            <a:noFill/>
          </a:ln>
        </p:spPr>
      </p:pic>
      <p:sp>
        <p:nvSpPr>
          <p:cNvPr id="337" name="Google Shape;337;p30"/>
          <p:cNvSpPr txBox="1"/>
          <p:nvPr/>
        </p:nvSpPr>
        <p:spPr>
          <a:xfrm>
            <a:off x="2690529" y="4183650"/>
            <a:ext cx="3622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Enrico Chen - s337750</a:t>
            </a:r>
            <a:endParaRPr b="1" sz="1500">
              <a:solidFill>
                <a:schemeClr val="dk1"/>
              </a:solidFill>
            </a:endParaRPr>
          </a:p>
          <a:p>
            <a:pPr indent="0" lvl="0" marL="0" rtl="0" algn="ctr">
              <a:spcBef>
                <a:spcPts val="0"/>
              </a:spcBef>
              <a:spcAft>
                <a:spcPts val="0"/>
              </a:spcAft>
              <a:buNone/>
            </a:pPr>
            <a:r>
              <a:rPr b="1" lang="en-GB" sz="1500">
                <a:solidFill>
                  <a:schemeClr val="dk1"/>
                </a:solidFill>
              </a:rPr>
              <a:t>Van Thanh Nguyen - s336748</a:t>
            </a:r>
            <a:endParaRPr b="1" sz="1500">
              <a:solidFill>
                <a:schemeClr val="dk1"/>
              </a:solidFill>
            </a:endParaRPr>
          </a:p>
          <a:p>
            <a:pPr indent="0" lvl="0" marL="0" rtl="0" algn="ctr">
              <a:spcBef>
                <a:spcPts val="0"/>
              </a:spcBef>
              <a:spcAft>
                <a:spcPts val="0"/>
              </a:spcAft>
              <a:buNone/>
            </a:pPr>
            <a:r>
              <a:rPr b="1" lang="en-GB" sz="1500">
                <a:solidFill>
                  <a:schemeClr val="dk1"/>
                </a:solidFill>
              </a:rPr>
              <a:t>Xiaoning Ma - s337332</a:t>
            </a:r>
            <a:endParaRPr b="1" sz="1500">
              <a:solidFill>
                <a:schemeClr val="dk1"/>
              </a:solidFill>
            </a:endParaRPr>
          </a:p>
        </p:txBody>
      </p:sp>
      <p:pic>
        <p:nvPicPr>
          <p:cNvPr id="338" name="Google Shape;338;p30"/>
          <p:cNvPicPr preferRelativeResize="0"/>
          <p:nvPr/>
        </p:nvPicPr>
        <p:blipFill rotWithShape="1">
          <a:blip r:embed="rId5">
            <a:alphaModFix/>
          </a:blip>
          <a:srcRect b="0" l="0" r="1854" t="33888"/>
          <a:stretch/>
        </p:blipFill>
        <p:spPr>
          <a:xfrm>
            <a:off x="1101675" y="1743250"/>
            <a:ext cx="3622799" cy="2440399"/>
          </a:xfrm>
          <a:prstGeom prst="rect">
            <a:avLst/>
          </a:prstGeom>
          <a:noFill/>
          <a:ln>
            <a:noFill/>
          </a:ln>
        </p:spPr>
      </p:pic>
      <p:pic>
        <p:nvPicPr>
          <p:cNvPr id="339" name="Google Shape;339;p30"/>
          <p:cNvPicPr preferRelativeResize="0"/>
          <p:nvPr/>
        </p:nvPicPr>
        <p:blipFill rotWithShape="1">
          <a:blip r:embed="rId5">
            <a:alphaModFix/>
          </a:blip>
          <a:srcRect b="65919" l="0" r="-2145" t="0"/>
          <a:stretch/>
        </p:blipFill>
        <p:spPr>
          <a:xfrm>
            <a:off x="4793075" y="1994987"/>
            <a:ext cx="3770450" cy="1258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1"/>
          <p:cNvSpPr txBox="1"/>
          <p:nvPr>
            <p:ph type="title"/>
          </p:nvPr>
        </p:nvSpPr>
        <p:spPr>
          <a:xfrm>
            <a:off x="3011850" y="2375250"/>
            <a:ext cx="3120300" cy="10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t>Appendix</a:t>
            </a:r>
            <a:endParaRPr b="1" sz="3820"/>
          </a:p>
        </p:txBody>
      </p:sp>
      <p:pic>
        <p:nvPicPr>
          <p:cNvPr id="345" name="Google Shape;345;p31"/>
          <p:cNvPicPr preferRelativeResize="0"/>
          <p:nvPr/>
        </p:nvPicPr>
        <p:blipFill>
          <a:blip r:embed="rId4">
            <a:alphaModFix/>
          </a:blip>
          <a:stretch>
            <a:fillRect/>
          </a:stretch>
        </p:blipFill>
        <p:spPr>
          <a:xfrm>
            <a:off x="6499675" y="869299"/>
            <a:ext cx="1900125" cy="83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96450" y="246900"/>
            <a:ext cx="509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Table of Contents</a:t>
            </a:r>
            <a:endParaRPr b="1">
              <a:solidFill>
                <a:srgbClr val="1D2E4E"/>
              </a:solidFill>
            </a:endParaRPr>
          </a:p>
        </p:txBody>
      </p:sp>
      <p:sp>
        <p:nvSpPr>
          <p:cNvPr id="63" name="Google Shape;63;p1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65" name="Google Shape;65;p14"/>
          <p:cNvSpPr txBox="1"/>
          <p:nvPr/>
        </p:nvSpPr>
        <p:spPr>
          <a:xfrm>
            <a:off x="1411825" y="1257675"/>
            <a:ext cx="1710900" cy="294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GB" sz="2000">
                <a:solidFill>
                  <a:schemeClr val="dk1"/>
                </a:solidFill>
              </a:rPr>
              <a:t>Introduction</a:t>
            </a:r>
            <a:endParaRPr b="1" sz="2000">
              <a:solidFill>
                <a:schemeClr val="dk1"/>
              </a:solidFill>
            </a:endParaRPr>
          </a:p>
        </p:txBody>
      </p:sp>
      <p:sp>
        <p:nvSpPr>
          <p:cNvPr id="66" name="Google Shape;66;p14"/>
          <p:cNvSpPr txBox="1"/>
          <p:nvPr/>
        </p:nvSpPr>
        <p:spPr>
          <a:xfrm>
            <a:off x="3255325" y="1069275"/>
            <a:ext cx="3012900" cy="670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GB" sz="1500">
                <a:solidFill>
                  <a:schemeClr val="dk1"/>
                </a:solidFill>
              </a:rPr>
              <a:t>Challenges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Objective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Research Questions</a:t>
            </a:r>
            <a:endParaRPr sz="1500">
              <a:solidFill>
                <a:schemeClr val="dk1"/>
              </a:solidFill>
            </a:endParaRPr>
          </a:p>
        </p:txBody>
      </p:sp>
      <p:sp>
        <p:nvSpPr>
          <p:cNvPr id="67" name="Google Shape;67;p14"/>
          <p:cNvSpPr txBox="1"/>
          <p:nvPr/>
        </p:nvSpPr>
        <p:spPr>
          <a:xfrm>
            <a:off x="1411824" y="2373150"/>
            <a:ext cx="1843500" cy="294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GB" sz="2000">
                <a:solidFill>
                  <a:schemeClr val="dk1"/>
                </a:solidFill>
              </a:rPr>
              <a:t>Methodology</a:t>
            </a:r>
            <a:endParaRPr b="1" sz="2000">
              <a:solidFill>
                <a:schemeClr val="dk1"/>
              </a:solidFill>
            </a:endParaRPr>
          </a:p>
        </p:txBody>
      </p:sp>
      <p:sp>
        <p:nvSpPr>
          <p:cNvPr id="68" name="Google Shape;68;p14"/>
          <p:cNvSpPr txBox="1"/>
          <p:nvPr/>
        </p:nvSpPr>
        <p:spPr>
          <a:xfrm>
            <a:off x="3255325" y="2196900"/>
            <a:ext cx="28491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GB" sz="1500">
                <a:solidFill>
                  <a:schemeClr val="dk1"/>
                </a:solidFill>
              </a:rPr>
              <a:t>Method</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Experiments</a:t>
            </a:r>
            <a:endParaRPr sz="1500">
              <a:solidFill>
                <a:schemeClr val="dk1"/>
              </a:solidFill>
            </a:endParaRPr>
          </a:p>
        </p:txBody>
      </p:sp>
      <p:sp>
        <p:nvSpPr>
          <p:cNvPr id="69" name="Google Shape;69;p14"/>
          <p:cNvSpPr txBox="1"/>
          <p:nvPr/>
        </p:nvSpPr>
        <p:spPr>
          <a:xfrm>
            <a:off x="1464325" y="3488625"/>
            <a:ext cx="1605900" cy="294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GB" sz="2000">
                <a:solidFill>
                  <a:schemeClr val="dk1"/>
                </a:solidFill>
              </a:rPr>
              <a:t>Conclusion</a:t>
            </a:r>
            <a:endParaRPr b="1" sz="2000">
              <a:solidFill>
                <a:schemeClr val="dk1"/>
              </a:solidFill>
            </a:endParaRPr>
          </a:p>
        </p:txBody>
      </p:sp>
      <p:sp>
        <p:nvSpPr>
          <p:cNvPr id="70" name="Google Shape;70;p14"/>
          <p:cNvSpPr txBox="1"/>
          <p:nvPr/>
        </p:nvSpPr>
        <p:spPr>
          <a:xfrm>
            <a:off x="3260400" y="3197025"/>
            <a:ext cx="17994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GB" sz="1500">
                <a:solidFill>
                  <a:schemeClr val="dk1"/>
                </a:solidFill>
              </a:rPr>
              <a:t>Conclusion</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Manage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Appendix</a:t>
            </a:r>
            <a:endParaRPr sz="1500">
              <a:solidFill>
                <a:schemeClr val="dk1"/>
              </a:solidFill>
            </a:endParaRPr>
          </a:p>
        </p:txBody>
      </p:sp>
      <p:pic>
        <p:nvPicPr>
          <p:cNvPr id="71" name="Google Shape;71;p14"/>
          <p:cNvPicPr preferRelativeResize="0"/>
          <p:nvPr/>
        </p:nvPicPr>
        <p:blipFill>
          <a:blip r:embed="rId4">
            <a:alphaModFix/>
          </a:blip>
          <a:stretch>
            <a:fillRect/>
          </a:stretch>
        </p:blipFill>
        <p:spPr>
          <a:xfrm>
            <a:off x="6598550" y="1144527"/>
            <a:ext cx="722975" cy="722975"/>
          </a:xfrm>
          <a:prstGeom prst="rect">
            <a:avLst/>
          </a:prstGeom>
          <a:noFill/>
          <a:ln>
            <a:noFill/>
          </a:ln>
        </p:spPr>
      </p:pic>
      <p:pic>
        <p:nvPicPr>
          <p:cNvPr id="72" name="Google Shape;72;p14"/>
          <p:cNvPicPr preferRelativeResize="0"/>
          <p:nvPr/>
        </p:nvPicPr>
        <p:blipFill>
          <a:blip r:embed="rId5">
            <a:alphaModFix/>
          </a:blip>
          <a:stretch>
            <a:fillRect/>
          </a:stretch>
        </p:blipFill>
        <p:spPr>
          <a:xfrm>
            <a:off x="6598550" y="2210259"/>
            <a:ext cx="722975" cy="722975"/>
          </a:xfrm>
          <a:prstGeom prst="rect">
            <a:avLst/>
          </a:prstGeom>
          <a:noFill/>
          <a:ln>
            <a:noFill/>
          </a:ln>
        </p:spPr>
      </p:pic>
      <p:pic>
        <p:nvPicPr>
          <p:cNvPr id="73" name="Google Shape;73;p14"/>
          <p:cNvPicPr preferRelativeResize="0"/>
          <p:nvPr/>
        </p:nvPicPr>
        <p:blipFill>
          <a:blip r:embed="rId6">
            <a:alphaModFix/>
          </a:blip>
          <a:stretch>
            <a:fillRect/>
          </a:stretch>
        </p:blipFill>
        <p:spPr>
          <a:xfrm>
            <a:off x="6598550" y="3275975"/>
            <a:ext cx="722975" cy="722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351" name="Google Shape;351;p3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2" name="Google Shape;352;p3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53" name="Google Shape;353;p32"/>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354" name="Google Shape;354;p32"/>
          <p:cNvPicPr preferRelativeResize="0"/>
          <p:nvPr/>
        </p:nvPicPr>
        <p:blipFill rotWithShape="1">
          <a:blip r:embed="rId5">
            <a:alphaModFix/>
          </a:blip>
          <a:srcRect b="0" l="0" r="0" t="12914"/>
          <a:stretch/>
        </p:blipFill>
        <p:spPr>
          <a:xfrm>
            <a:off x="812875" y="984311"/>
            <a:ext cx="6897177" cy="3174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3"/>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360" name="Google Shape;360;p3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1" name="Google Shape;361;p33"/>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62" name="Google Shape;362;p33"/>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363" name="Google Shape;363;p33"/>
          <p:cNvPicPr preferRelativeResize="0"/>
          <p:nvPr/>
        </p:nvPicPr>
        <p:blipFill rotWithShape="1">
          <a:blip r:embed="rId5">
            <a:alphaModFix/>
          </a:blip>
          <a:srcRect b="0" l="675" r="0" t="10265"/>
          <a:stretch/>
        </p:blipFill>
        <p:spPr>
          <a:xfrm>
            <a:off x="1336575" y="1060050"/>
            <a:ext cx="6279626" cy="3202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369" name="Google Shape;369;p3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0" name="Google Shape;370;p3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71" name="Google Shape;371;p34"/>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372" name="Google Shape;372;p34"/>
          <p:cNvPicPr preferRelativeResize="0"/>
          <p:nvPr/>
        </p:nvPicPr>
        <p:blipFill rotWithShape="1">
          <a:blip r:embed="rId5">
            <a:alphaModFix/>
          </a:blip>
          <a:srcRect b="0" l="0" r="0" t="0"/>
          <a:stretch/>
        </p:blipFill>
        <p:spPr>
          <a:xfrm>
            <a:off x="242825" y="1322008"/>
            <a:ext cx="7563400" cy="24994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378" name="Google Shape;378;p3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9" name="Google Shape;379;p35"/>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80" name="Google Shape;380;p35"/>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381" name="Google Shape;381;p35"/>
          <p:cNvPicPr preferRelativeResize="0"/>
          <p:nvPr/>
        </p:nvPicPr>
        <p:blipFill rotWithShape="1">
          <a:blip r:embed="rId5">
            <a:alphaModFix/>
          </a:blip>
          <a:srcRect b="0" l="497" r="0" t="0"/>
          <a:stretch/>
        </p:blipFill>
        <p:spPr>
          <a:xfrm>
            <a:off x="403550" y="1241200"/>
            <a:ext cx="7777176" cy="209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387" name="Google Shape;387;p3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8" name="Google Shape;388;p36"/>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89" name="Google Shape;389;p36"/>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390" name="Google Shape;390;p36"/>
          <p:cNvPicPr preferRelativeResize="0"/>
          <p:nvPr/>
        </p:nvPicPr>
        <p:blipFill>
          <a:blip r:embed="rId5">
            <a:alphaModFix/>
          </a:blip>
          <a:stretch>
            <a:fillRect/>
          </a:stretch>
        </p:blipFill>
        <p:spPr>
          <a:xfrm>
            <a:off x="583800" y="1670551"/>
            <a:ext cx="7643024" cy="142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7"/>
          <p:cNvPicPr preferRelativeResize="0"/>
          <p:nvPr/>
        </p:nvPicPr>
        <p:blipFill>
          <a:blip r:embed="rId3">
            <a:alphaModFix/>
          </a:blip>
          <a:stretch>
            <a:fillRect/>
          </a:stretch>
        </p:blipFill>
        <p:spPr>
          <a:xfrm>
            <a:off x="5023950" y="810052"/>
            <a:ext cx="3970248" cy="3799651"/>
          </a:xfrm>
          <a:prstGeom prst="rect">
            <a:avLst/>
          </a:prstGeom>
          <a:noFill/>
          <a:ln>
            <a:noFill/>
          </a:ln>
        </p:spPr>
      </p:pic>
      <p:sp>
        <p:nvSpPr>
          <p:cNvPr id="396" name="Google Shape;396;p3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
        <p:nvSpPr>
          <p:cNvPr id="397" name="Google Shape;397;p37"/>
          <p:cNvSpPr txBox="1"/>
          <p:nvPr/>
        </p:nvSpPr>
        <p:spPr>
          <a:xfrm>
            <a:off x="80500" y="559450"/>
            <a:ext cx="4807500" cy="449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000">
                <a:solidFill>
                  <a:srgbClr val="1D2E4E"/>
                </a:solidFill>
              </a:rPr>
              <a:t>1. User Interface (UI)</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The user interface serves as the system’s entry point, built as a </a:t>
            </a:r>
            <a:r>
              <a:rPr b="1" lang="en-GB" sz="1000">
                <a:solidFill>
                  <a:srgbClr val="1D2E4E"/>
                </a:solidFill>
              </a:rPr>
              <a:t>Frontend (FE) </a:t>
            </a:r>
            <a:r>
              <a:rPr lang="en-GB" sz="1000">
                <a:solidFill>
                  <a:srgbClr val="1D2E4E"/>
                </a:solidFill>
              </a:rPr>
              <a:t>application. It enables users to interact seamlessly with the platform, submit queries, upload data, and view results or reports.</a:t>
            </a:r>
            <a:endParaRPr sz="1000">
              <a:solidFill>
                <a:srgbClr val="1D2E4E"/>
              </a:solidFill>
            </a:endParaRPr>
          </a:p>
          <a:p>
            <a:pPr indent="0" lvl="0" marL="0" rtl="0" algn="l">
              <a:lnSpc>
                <a:spcPct val="100000"/>
              </a:lnSpc>
              <a:spcBef>
                <a:spcPts val="0"/>
              </a:spcBef>
              <a:spcAft>
                <a:spcPts val="0"/>
              </a:spcAft>
              <a:buNone/>
            </a:pPr>
            <a:r>
              <a:rPr b="1" lang="en-GB" sz="1000">
                <a:solidFill>
                  <a:srgbClr val="1D2E4E"/>
                </a:solidFill>
              </a:rPr>
              <a:t>2. Application Layer</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This layer contains the core application logic and manages all user-driven workflows.</a:t>
            </a:r>
            <a:endParaRPr sz="1000">
              <a:solidFill>
                <a:srgbClr val="1D2E4E"/>
              </a:solidFill>
            </a:endParaRPr>
          </a:p>
          <a:p>
            <a:pPr indent="0" lvl="0" marL="0" rtl="0" algn="l">
              <a:lnSpc>
                <a:spcPct val="100000"/>
              </a:lnSpc>
              <a:spcBef>
                <a:spcPts val="0"/>
              </a:spcBef>
              <a:spcAft>
                <a:spcPts val="0"/>
              </a:spcAft>
              <a:buNone/>
            </a:pPr>
            <a:r>
              <a:rPr lang="en-GB" sz="1000">
                <a:solidFill>
                  <a:srgbClr val="1D2E4E"/>
                </a:solidFill>
              </a:rPr>
              <a:t>Key components include:</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Persona Configuration</a:t>
            </a:r>
            <a:r>
              <a:rPr lang="en-GB" sz="1000">
                <a:solidFill>
                  <a:srgbClr val="1D2E4E"/>
                </a:solidFill>
              </a:rPr>
              <a:t>: Enables users to select or customize AI personas dynamically.</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Ingestion Service</a:t>
            </a:r>
            <a:r>
              <a:rPr lang="en-GB" sz="1000">
                <a:solidFill>
                  <a:srgbClr val="1D2E4E"/>
                </a:solidFill>
              </a:rPr>
              <a:t>: Handles ingestion of raw data such as PDFs or images and stores them in S3.</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Report Service</a:t>
            </a:r>
            <a:r>
              <a:rPr lang="en-GB" sz="1000">
                <a:solidFill>
                  <a:srgbClr val="1D2E4E"/>
                </a:solidFill>
              </a:rPr>
              <a:t>: Generates structured, formatted reports from processed and analyzed data.</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Q&amp;A Service</a:t>
            </a:r>
            <a:r>
              <a:rPr lang="en-GB" sz="1000">
                <a:solidFill>
                  <a:srgbClr val="1D2E4E"/>
                </a:solidFill>
              </a:rPr>
              <a:t>: Manages interactive question-and-answer exchanges with the AI.</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Auth Service</a:t>
            </a:r>
            <a:r>
              <a:rPr lang="en-GB" sz="1000">
                <a:solidFill>
                  <a:srgbClr val="1D2E4E"/>
                </a:solidFill>
              </a:rPr>
              <a:t>: Provides authentication and authorization for users, ensuring secure access and operations.</a:t>
            </a:r>
            <a:endParaRPr sz="1000">
              <a:solidFill>
                <a:srgbClr val="1D2E4E"/>
              </a:solidFill>
            </a:endParaRPr>
          </a:p>
          <a:p>
            <a:pPr indent="0" lvl="0" marL="0" rtl="0" algn="l">
              <a:lnSpc>
                <a:spcPct val="100000"/>
              </a:lnSpc>
              <a:spcBef>
                <a:spcPts val="0"/>
              </a:spcBef>
              <a:spcAft>
                <a:spcPts val="0"/>
              </a:spcAft>
              <a:buNone/>
            </a:pPr>
            <a:r>
              <a:rPr b="1" lang="en-GB" sz="1000">
                <a:solidFill>
                  <a:srgbClr val="1D2E4E"/>
                </a:solidFill>
              </a:rPr>
              <a:t>3. Communication Layer</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This layer facilitates efficient communication and coordination among microservices.</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RPC Server</a:t>
            </a:r>
            <a:r>
              <a:rPr lang="en-GB" sz="1000">
                <a:solidFill>
                  <a:srgbClr val="1D2E4E"/>
                </a:solidFill>
              </a:rPr>
              <a:t>: Enables direct service-to-service communication via Remote Procedure Calls.</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Cache</a:t>
            </a:r>
            <a:r>
              <a:rPr lang="en-GB" sz="1000">
                <a:solidFill>
                  <a:srgbClr val="1D2E4E"/>
                </a:solidFill>
              </a:rPr>
              <a:t>: A high-speed memory layer that stores frequently accessed data to optimize performance.</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Event Broker / Message Queue </a:t>
            </a:r>
            <a:r>
              <a:rPr lang="en-GB" sz="1000">
                <a:solidFill>
                  <a:srgbClr val="1D2E4E"/>
                </a:solidFill>
              </a:rPr>
              <a:t>(RabbitMQ or Kafka): Handles asynchronous communication and event-driven processing across services, ensuring reliability, scalability, and robust monitoring.</a:t>
            </a:r>
            <a:endParaRPr sz="1000">
              <a:solidFill>
                <a:srgbClr val="1D2E4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38"/>
          <p:cNvPicPr preferRelativeResize="0"/>
          <p:nvPr/>
        </p:nvPicPr>
        <p:blipFill>
          <a:blip r:embed="rId3">
            <a:alphaModFix/>
          </a:blip>
          <a:stretch>
            <a:fillRect/>
          </a:stretch>
        </p:blipFill>
        <p:spPr>
          <a:xfrm>
            <a:off x="5050675" y="656463"/>
            <a:ext cx="3837148" cy="3672276"/>
          </a:xfrm>
          <a:prstGeom prst="rect">
            <a:avLst/>
          </a:prstGeom>
          <a:noFill/>
          <a:ln>
            <a:noFill/>
          </a:ln>
        </p:spPr>
      </p:pic>
      <p:sp>
        <p:nvSpPr>
          <p:cNvPr id="403" name="Google Shape;403;p38"/>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
        <p:nvSpPr>
          <p:cNvPr id="404" name="Google Shape;404;p38"/>
          <p:cNvSpPr txBox="1"/>
          <p:nvPr/>
        </p:nvSpPr>
        <p:spPr>
          <a:xfrm>
            <a:off x="151725" y="559450"/>
            <a:ext cx="48075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1D2E4E"/>
                </a:solidFill>
              </a:rPr>
              <a:t>4. Core Layer</a:t>
            </a:r>
            <a:endParaRPr b="1" sz="1000">
              <a:solidFill>
                <a:srgbClr val="1D2E4E"/>
              </a:solidFill>
            </a:endParaRPr>
          </a:p>
          <a:p>
            <a:pPr indent="0" lvl="0" marL="0" rtl="0" algn="l">
              <a:spcBef>
                <a:spcPts val="0"/>
              </a:spcBef>
              <a:spcAft>
                <a:spcPts val="0"/>
              </a:spcAft>
              <a:buNone/>
            </a:pPr>
            <a:r>
              <a:rPr lang="en-GB" sz="1000">
                <a:solidFill>
                  <a:srgbClr val="1D2E4E"/>
                </a:solidFill>
              </a:rPr>
              <a:t>The intelligence engine of the system—handles AI persona logic, LLM orchestration, and data-driven grounding.</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Orchestrator</a:t>
            </a:r>
            <a:r>
              <a:rPr lang="en-GB" sz="1000">
                <a:solidFill>
                  <a:srgbClr val="1D2E4E"/>
                </a:solidFill>
              </a:rPr>
              <a:t>: The central coordinator of the Core Layer. When a request arrives, the Orchestrator manages the entire generation process, directing which services to call.</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Input Handler</a:t>
            </a:r>
            <a:r>
              <a:rPr lang="en-GB" sz="1000">
                <a:solidFill>
                  <a:srgbClr val="1D2E4E"/>
                </a:solidFill>
              </a:rPr>
              <a:t>: Preprocesses and normalizes user inputs, including text extraction from PDFs and preparation of image data for AI analysis.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Prompt Construction</a:t>
            </a:r>
            <a:r>
              <a:rPr lang="en-GB" sz="1000">
                <a:solidFill>
                  <a:srgbClr val="1D2E4E"/>
                </a:solidFill>
              </a:rPr>
              <a:t>: Dynamically builds structured prompts by combining user input, persona rules, and retrieved data.</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AI Personas</a:t>
            </a:r>
            <a:r>
              <a:rPr lang="en-GB" sz="1000">
                <a:solidFill>
                  <a:srgbClr val="1D2E4E"/>
                </a:solidFill>
              </a:rPr>
              <a:t>: Represents the fine-tuned Large Language Models (LLMs) tailored to embody distinct customer segment personalities.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RAG (Retrieval-Augmented Generation):</a:t>
            </a:r>
            <a:r>
              <a:rPr lang="en-GB" sz="1000">
                <a:solidFill>
                  <a:srgbClr val="1D2E4E"/>
                </a:solidFill>
              </a:rPr>
              <a:t> Provides factual grounding by retrieving relevant information from the Vector DB, ensuring responses remain accurate.</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Persona Registry:</a:t>
            </a:r>
            <a:r>
              <a:rPr lang="en-GB" sz="1000">
                <a:solidFill>
                  <a:srgbClr val="1D2E4E"/>
                </a:solidFill>
              </a:rPr>
              <a:t> Stores the static attributes and behavioral definitions of each persona, guiding prompt construction and response tone.</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Explanation:</a:t>
            </a:r>
            <a:r>
              <a:rPr lang="en-GB" sz="1000">
                <a:solidFill>
                  <a:srgbClr val="1D2E4E"/>
                </a:solidFill>
              </a:rPr>
              <a:t> This module allows for an in-depth explanation of the thought process behind the reasoning model and the data used in the thinking process.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MCP Server (Model Context Protocol Server)</a:t>
            </a:r>
            <a:r>
              <a:rPr lang="en-GB" sz="1000">
                <a:solidFill>
                  <a:srgbClr val="1D2E4E"/>
                </a:solidFill>
              </a:rPr>
              <a:t>: Enriches LLM interactions with real-time contextual or external domain data.</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Memory</a:t>
            </a:r>
            <a:r>
              <a:rPr lang="en-GB" sz="1000">
                <a:solidFill>
                  <a:srgbClr val="1D2E4E"/>
                </a:solidFill>
              </a:rPr>
              <a:t>: It stores the recent history of the user's chat, allowing the persona to remember what was said earlier in the conversation and provide context-aware answers.</a:t>
            </a:r>
            <a:endParaRPr sz="1000">
              <a:solidFill>
                <a:srgbClr val="1D2E4E"/>
              </a:solidFill>
            </a:endParaRPr>
          </a:p>
          <a:p>
            <a:pPr indent="0" lvl="0" marL="0" rtl="0" algn="l">
              <a:lnSpc>
                <a:spcPct val="100000"/>
              </a:lnSpc>
              <a:spcBef>
                <a:spcPts val="0"/>
              </a:spcBef>
              <a:spcAft>
                <a:spcPts val="0"/>
              </a:spcAft>
              <a:buNone/>
            </a:pPr>
            <a:r>
              <a:t/>
            </a:r>
            <a:endParaRPr sz="1000">
              <a:solidFill>
                <a:srgbClr val="1D2E4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nvSpPr>
        <p:spPr>
          <a:xfrm>
            <a:off x="80500" y="746400"/>
            <a:ext cx="48075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000">
                <a:solidFill>
                  <a:srgbClr val="1D2E4E"/>
                </a:solidFill>
              </a:rPr>
              <a:t>5. Monitoring and Evaluation</a:t>
            </a:r>
            <a:endParaRPr b="1" sz="1000">
              <a:solidFill>
                <a:srgbClr val="1D2E4E"/>
              </a:solidFill>
            </a:endParaRPr>
          </a:p>
          <a:p>
            <a:pPr indent="0" lvl="0" marL="0" rtl="0" algn="l">
              <a:spcBef>
                <a:spcPts val="0"/>
              </a:spcBef>
              <a:spcAft>
                <a:spcPts val="0"/>
              </a:spcAft>
              <a:buClr>
                <a:schemeClr val="dk1"/>
              </a:buClr>
              <a:buSzPts val="1100"/>
              <a:buFont typeface="Arial"/>
              <a:buNone/>
            </a:pPr>
            <a:r>
              <a:rPr lang="en-GB" sz="1000">
                <a:solidFill>
                  <a:srgbClr val="1D2E4E"/>
                </a:solidFill>
              </a:rPr>
              <a:t>A centralized observability layer that tracks performance, quality, and reliability across all services.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Evaluation Tools</a:t>
            </a:r>
            <a:r>
              <a:rPr lang="en-GB" sz="1000">
                <a:solidFill>
                  <a:srgbClr val="1D2E4E"/>
                </a:solidFill>
              </a:rPr>
              <a:t>: Measure the accuracy and quality of AI responses and data processing outcomes.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Metrics &amp; Alerting</a:t>
            </a:r>
            <a:r>
              <a:rPr lang="en-GB" sz="1000">
                <a:solidFill>
                  <a:srgbClr val="1D2E4E"/>
                </a:solidFill>
              </a:rPr>
              <a:t>: Monitor key indicators such as latency, error rates, resource utilization, and token usage, triggering alerts for anomalies or system degradation.</a:t>
            </a:r>
            <a:endParaRPr sz="1000">
              <a:solidFill>
                <a:srgbClr val="1D2E4E"/>
              </a:solidFill>
            </a:endParaRPr>
          </a:p>
          <a:p>
            <a:pPr indent="0" lvl="0" marL="0" rtl="0" algn="l">
              <a:spcBef>
                <a:spcPts val="0"/>
              </a:spcBef>
              <a:spcAft>
                <a:spcPts val="0"/>
              </a:spcAft>
              <a:buClr>
                <a:schemeClr val="dk1"/>
              </a:buClr>
              <a:buSzPts val="1100"/>
              <a:buFont typeface="Arial"/>
              <a:buNone/>
            </a:pPr>
            <a:r>
              <a:rPr b="1" lang="en-GB" sz="1000">
                <a:solidFill>
                  <a:srgbClr val="1D2E4E"/>
                </a:solidFill>
              </a:rPr>
              <a:t>6. Data Storage Layer</a:t>
            </a:r>
            <a:endParaRPr b="1" sz="1000">
              <a:solidFill>
                <a:srgbClr val="1D2E4E"/>
              </a:solidFill>
            </a:endParaRPr>
          </a:p>
          <a:p>
            <a:pPr indent="0" lvl="0" marL="0" rtl="0" algn="l">
              <a:spcBef>
                <a:spcPts val="0"/>
              </a:spcBef>
              <a:spcAft>
                <a:spcPts val="0"/>
              </a:spcAft>
              <a:buClr>
                <a:schemeClr val="dk1"/>
              </a:buClr>
              <a:buSzPts val="1100"/>
              <a:buFont typeface="Arial"/>
              <a:buNone/>
            </a:pPr>
            <a:r>
              <a:rPr lang="en-GB" sz="1000">
                <a:solidFill>
                  <a:srgbClr val="1D2E4E"/>
                </a:solidFill>
              </a:rPr>
              <a:t>The persistence foundation of the system, designed for scalability, durability, and speed.</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Business Logic Database</a:t>
            </a:r>
            <a:r>
              <a:rPr lang="en-GB" sz="1000">
                <a:solidFill>
                  <a:srgbClr val="1D2E4E"/>
                </a:solidFill>
              </a:rPr>
              <a:t>: Stores structured data such as user profiles, authentication records, saved reports, and persona definitions.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Object Storage (S3)</a:t>
            </a:r>
            <a:r>
              <a:rPr lang="en-GB" sz="1000">
                <a:solidFill>
                  <a:srgbClr val="1D2E4E"/>
                </a:solidFill>
              </a:rPr>
              <a:t>: Manages large, unstructured data files (e.g., raw PDFs, images, and uploaded datasets).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Vector Database</a:t>
            </a:r>
            <a:r>
              <a:rPr lang="en-GB" sz="1000">
                <a:solidFill>
                  <a:srgbClr val="1D2E4E"/>
                </a:solidFill>
              </a:rPr>
              <a:t>: Stores embeddings for persona-related documents, historical interactions, and reference materials — powering RAG retrieval and factual grounding.</a:t>
            </a:r>
            <a:endParaRPr sz="1000">
              <a:solidFill>
                <a:srgbClr val="1D2E4E"/>
              </a:solidFill>
            </a:endParaRPr>
          </a:p>
          <a:p>
            <a:pPr indent="0" lvl="0" marL="0" rtl="0" algn="l">
              <a:lnSpc>
                <a:spcPct val="100000"/>
              </a:lnSpc>
              <a:spcBef>
                <a:spcPts val="0"/>
              </a:spcBef>
              <a:spcAft>
                <a:spcPts val="0"/>
              </a:spcAft>
              <a:buNone/>
            </a:pPr>
            <a:r>
              <a:t/>
            </a:r>
            <a:endParaRPr sz="1000">
              <a:solidFill>
                <a:srgbClr val="1D2E4E"/>
              </a:solidFill>
            </a:endParaRPr>
          </a:p>
        </p:txBody>
      </p:sp>
      <p:pic>
        <p:nvPicPr>
          <p:cNvPr id="410" name="Google Shape;410;p39"/>
          <p:cNvPicPr preferRelativeResize="0"/>
          <p:nvPr/>
        </p:nvPicPr>
        <p:blipFill>
          <a:blip r:embed="rId3">
            <a:alphaModFix/>
          </a:blip>
          <a:stretch>
            <a:fillRect/>
          </a:stretch>
        </p:blipFill>
        <p:spPr>
          <a:xfrm>
            <a:off x="5050675" y="656463"/>
            <a:ext cx="3837148" cy="3672276"/>
          </a:xfrm>
          <a:prstGeom prst="rect">
            <a:avLst/>
          </a:prstGeom>
          <a:noFill/>
          <a:ln>
            <a:noFill/>
          </a:ln>
        </p:spPr>
      </p:pic>
      <p:sp>
        <p:nvSpPr>
          <p:cNvPr id="411" name="Google Shape;411;p39"/>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txBox="1"/>
          <p:nvPr/>
        </p:nvSpPr>
        <p:spPr>
          <a:xfrm>
            <a:off x="4119900" y="364725"/>
            <a:ext cx="4729200" cy="447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900">
                <a:solidFill>
                  <a:srgbClr val="1D2E4E"/>
                </a:solidFill>
              </a:rPr>
              <a:t>1. User Query Submission</a:t>
            </a:r>
            <a:r>
              <a:rPr lang="en-GB" sz="900">
                <a:solidFill>
                  <a:srgbClr val="1D2E4E"/>
                </a:solidFill>
              </a:rPr>
              <a:t>: User sends a query with optional attached files (image, PDF, etc.) to the Orchestrator.</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1.1 Orchestrator Analysis</a:t>
            </a:r>
            <a:r>
              <a:rPr lang="en-GB" sz="900">
                <a:solidFill>
                  <a:srgbClr val="1D2E4E"/>
                </a:solidFill>
              </a:rPr>
              <a:t>: The Orchestrator analyzes the query and attachments to decide which services should be used.</a:t>
            </a:r>
            <a:endParaRPr sz="900">
              <a:solidFill>
                <a:srgbClr val="1D2E4E"/>
              </a:solidFill>
            </a:endParaRPr>
          </a:p>
          <a:p>
            <a:pPr indent="0" lvl="0" marL="0" rtl="0" algn="l">
              <a:spcBef>
                <a:spcPts val="0"/>
              </a:spcBef>
              <a:spcAft>
                <a:spcPts val="0"/>
              </a:spcAft>
              <a:buNone/>
            </a:pPr>
            <a:r>
              <a:rPr b="1" lang="en-GB" sz="900">
                <a:solidFill>
                  <a:srgbClr val="1D2E4E"/>
                </a:solidFill>
              </a:rPr>
              <a:t>2</a:t>
            </a:r>
            <a:r>
              <a:rPr b="1" lang="en-GB" sz="900">
                <a:solidFill>
                  <a:srgbClr val="1D2E4E"/>
                </a:solidFill>
              </a:rPr>
              <a:t>. Memory Integration :</a:t>
            </a:r>
            <a:r>
              <a:rPr lang="en-GB" sz="900">
                <a:solidFill>
                  <a:srgbClr val="1D2E4E"/>
                </a:solidFill>
              </a:rPr>
              <a:t>Extract useful information from chat history.</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 Input Preprocessing</a:t>
            </a:r>
            <a:r>
              <a:rPr lang="en-GB" sz="900">
                <a:solidFill>
                  <a:srgbClr val="1D2E4E"/>
                </a:solidFill>
              </a:rPr>
              <a:t>: Inputs are preprocessed before passing to the model.</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.1 Text Input</a:t>
            </a:r>
            <a:r>
              <a:rPr lang="en-GB" sz="900">
                <a:solidFill>
                  <a:srgbClr val="1D2E4E"/>
                </a:solidFill>
              </a:rPr>
              <a:t>: Normalize text to make it easier to handle in later steps.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.2 PDF Input</a:t>
            </a:r>
            <a:r>
              <a:rPr lang="en-GB" sz="900">
                <a:solidFill>
                  <a:srgbClr val="1D2E4E"/>
                </a:solidFill>
              </a:rPr>
              <a:t>: Parse, process, and extract meaningful information from PDF files.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.3 Image Input</a:t>
            </a:r>
            <a:r>
              <a:rPr lang="en-GB" sz="900">
                <a:solidFill>
                  <a:srgbClr val="1D2E4E"/>
                </a:solidFill>
              </a:rPr>
              <a:t>: Process images and extract valuable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4</a:t>
            </a:r>
            <a:r>
              <a:rPr b="1" lang="en-GB" sz="900">
                <a:solidFill>
                  <a:srgbClr val="1D2E4E"/>
                </a:solidFill>
              </a:rPr>
              <a:t>. Context Retrieval (RAG System)</a:t>
            </a:r>
            <a:r>
              <a:rPr lang="en-GB" sz="900">
                <a:solidFill>
                  <a:srgbClr val="1D2E4E"/>
                </a:solidFill>
              </a:rPr>
              <a:t>: Use the query and relevant input information to retrieve context (e.g., market data) via a RAG system.</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 Tool Selection &amp; MCP Server Requests</a:t>
            </a:r>
            <a:endParaRPr b="1"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Decide which tools should be used to enrich the context.</a:t>
            </a:r>
            <a:endParaRPr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Send requests to the MCP server to gather corresponding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.1 Web Search</a:t>
            </a:r>
            <a:r>
              <a:rPr lang="en-GB" sz="900">
                <a:solidFill>
                  <a:srgbClr val="1D2E4E"/>
                </a:solidFill>
              </a:rPr>
              <a:t>: Extract updated information from the internet (trends, real-time data, missing internal data, etc.).</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.2 Database Query</a:t>
            </a:r>
            <a:r>
              <a:rPr lang="en-GB" sz="900">
                <a:solidFill>
                  <a:srgbClr val="1D2E4E"/>
                </a:solidFill>
              </a:rPr>
              <a:t>: Retrieve useful data from internal or external databases.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.3 External APIs</a:t>
            </a:r>
            <a:r>
              <a:rPr lang="en-GB" sz="900">
                <a:solidFill>
                  <a:srgbClr val="1D2E4E"/>
                </a:solidFill>
              </a:rPr>
              <a:t>: Call APIs to obtain additional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.4 Other Tools</a:t>
            </a:r>
            <a:r>
              <a:rPr lang="en-GB" sz="900">
                <a:solidFill>
                  <a:srgbClr val="1D2E4E"/>
                </a:solidFill>
              </a:rPr>
              <a:t>: Use calculators, simulators, weather data extractors, or other utilities to enrich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6</a:t>
            </a:r>
            <a:r>
              <a:rPr b="1" lang="en-GB" sz="900">
                <a:solidFill>
                  <a:srgbClr val="1D2E4E"/>
                </a:solidFill>
              </a:rPr>
              <a:t>. Explanation</a:t>
            </a:r>
            <a:r>
              <a:rPr lang="en-GB" sz="900">
                <a:solidFill>
                  <a:srgbClr val="1D2E4E"/>
                </a:solidFill>
              </a:rPr>
              <a:t>: The explanation module will explain in detail the thought process of the reasoning model and the data used for the thinking process.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7</a:t>
            </a:r>
            <a:r>
              <a:rPr b="1" lang="en-GB" sz="900">
                <a:solidFill>
                  <a:srgbClr val="1D2E4E"/>
                </a:solidFill>
              </a:rPr>
              <a:t>. Prompt Construction</a:t>
            </a:r>
            <a:r>
              <a:rPr lang="en-GB" sz="900">
                <a:solidFill>
                  <a:srgbClr val="1D2E4E"/>
                </a:solidFill>
              </a:rPr>
              <a:t>: The Orchestrator aggregates useful context and passes it to Prompt Construction.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8</a:t>
            </a:r>
            <a:r>
              <a:rPr b="1" lang="en-GB" sz="900">
                <a:solidFill>
                  <a:srgbClr val="1D2E4E"/>
                </a:solidFill>
              </a:rPr>
              <a:t>. Persona Selection :</a:t>
            </a:r>
            <a:r>
              <a:rPr lang="en-GB" sz="900">
                <a:solidFill>
                  <a:srgbClr val="1D2E4E"/>
                </a:solidFill>
              </a:rPr>
              <a:t>Apply the selected Persona profile, including: Demographics, Behavior Data, Transactional Data, …</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9. Persona Model Routing</a:t>
            </a:r>
            <a:endParaRPr b="1"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Route to a fine-tuned Persona model.</a:t>
            </a:r>
            <a:endParaRPr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Pass the enriched prompt and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10. Model Response: </a:t>
            </a:r>
            <a:r>
              <a:rPr lang="en-GB" sz="900">
                <a:solidFill>
                  <a:srgbClr val="1D2E4E"/>
                </a:solidFill>
              </a:rPr>
              <a:t>Generate a response with: Specific personality,Tone, Linguistic style of the Persona</a:t>
            </a:r>
            <a:endParaRPr sz="900">
              <a:solidFill>
                <a:srgbClr val="1D2E4E"/>
              </a:solidFill>
            </a:endParaRPr>
          </a:p>
        </p:txBody>
      </p:sp>
      <p:sp>
        <p:nvSpPr>
          <p:cNvPr id="417" name="Google Shape;417;p40"/>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pic>
        <p:nvPicPr>
          <p:cNvPr id="418" name="Google Shape;418;p40"/>
          <p:cNvPicPr preferRelativeResize="0"/>
          <p:nvPr/>
        </p:nvPicPr>
        <p:blipFill>
          <a:blip r:embed="rId3">
            <a:alphaModFix/>
          </a:blip>
          <a:stretch>
            <a:fillRect/>
          </a:stretch>
        </p:blipFill>
        <p:spPr>
          <a:xfrm>
            <a:off x="152400" y="547175"/>
            <a:ext cx="3903275" cy="4330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the white background and black text" id="423" name="Google Shape;423;p41"/>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424" name="Google Shape;424;p4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 name="Google Shape;79;p15"/>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80" name="Google Shape;80;p15"/>
          <p:cNvSpPr txBox="1"/>
          <p:nvPr/>
        </p:nvSpPr>
        <p:spPr>
          <a:xfrm>
            <a:off x="529525" y="1382850"/>
            <a:ext cx="7960800" cy="19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In the context of delivering new products or enhancing existing ones, main pains are: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Font typeface="Albert Sans"/>
              <a:buChar char="●"/>
            </a:pPr>
            <a:r>
              <a:rPr b="1" lang="en-GB" sz="1500">
                <a:solidFill>
                  <a:schemeClr val="dk1"/>
                </a:solidFill>
              </a:rPr>
              <a:t>Consumers Insight Department</a:t>
            </a:r>
            <a:r>
              <a:rPr lang="en-GB" sz="1500">
                <a:solidFill>
                  <a:schemeClr val="dk1"/>
                </a:solidFill>
              </a:rPr>
              <a:t> -&gt; high time demand for data collection and analysis</a:t>
            </a:r>
            <a:endParaRPr sz="1500">
              <a:solidFill>
                <a:schemeClr val="dk1"/>
              </a:solidFill>
            </a:endParaRPr>
          </a:p>
          <a:p>
            <a:pPr indent="-323850" lvl="0" marL="457200" rtl="0" algn="l">
              <a:spcBef>
                <a:spcPts val="0"/>
              </a:spcBef>
              <a:spcAft>
                <a:spcPts val="0"/>
              </a:spcAft>
              <a:buClr>
                <a:schemeClr val="dk1"/>
              </a:buClr>
              <a:buSzPts val="1500"/>
              <a:buFont typeface="Albert Sans"/>
              <a:buChar char="●"/>
            </a:pPr>
            <a:r>
              <a:rPr b="1" lang="en-GB" sz="1500">
                <a:solidFill>
                  <a:schemeClr val="dk1"/>
                </a:solidFill>
              </a:rPr>
              <a:t>Product Department</a:t>
            </a:r>
            <a:r>
              <a:rPr lang="en-GB" sz="1500">
                <a:solidFill>
                  <a:schemeClr val="dk1"/>
                </a:solidFill>
              </a:rPr>
              <a:t> -&gt; product development and product testing difficulties</a:t>
            </a:r>
            <a:endParaRPr sz="1500">
              <a:solidFill>
                <a:schemeClr val="dk1"/>
              </a:solidFill>
            </a:endParaRPr>
          </a:p>
          <a:p>
            <a:pPr indent="-323850" lvl="0" marL="457200" rtl="0" algn="l">
              <a:spcBef>
                <a:spcPts val="0"/>
              </a:spcBef>
              <a:spcAft>
                <a:spcPts val="0"/>
              </a:spcAft>
              <a:buClr>
                <a:schemeClr val="dk1"/>
              </a:buClr>
              <a:buSzPts val="1500"/>
              <a:buFont typeface="Albert Sans"/>
              <a:buChar char="●"/>
            </a:pPr>
            <a:r>
              <a:rPr b="1" lang="en-GB" sz="1500">
                <a:solidFill>
                  <a:schemeClr val="dk1"/>
                </a:solidFill>
              </a:rPr>
              <a:t>Marketing Department</a:t>
            </a:r>
            <a:r>
              <a:rPr lang="en-GB" sz="1500">
                <a:solidFill>
                  <a:schemeClr val="dk1"/>
                </a:solidFill>
              </a:rPr>
              <a:t> -&gt; high cost and uncertain advertisement campaigns</a:t>
            </a:r>
            <a:endParaRPr sz="1500">
              <a:solidFill>
                <a:schemeClr val="dk1"/>
              </a:solidFill>
            </a:endParaRPr>
          </a:p>
          <a:p>
            <a:pPr indent="-323850" lvl="0" marL="457200" rtl="0" algn="l">
              <a:spcBef>
                <a:spcPts val="0"/>
              </a:spcBef>
              <a:spcAft>
                <a:spcPts val="0"/>
              </a:spcAft>
              <a:buClr>
                <a:schemeClr val="dk1"/>
              </a:buClr>
              <a:buSzPts val="1500"/>
              <a:buFont typeface="Albert Sans"/>
              <a:buChar char="●"/>
            </a:pPr>
            <a:r>
              <a:rPr b="1" lang="en-GB" sz="1500">
                <a:solidFill>
                  <a:schemeClr val="dk1"/>
                </a:solidFill>
              </a:rPr>
              <a:t>IT Department</a:t>
            </a:r>
            <a:r>
              <a:rPr lang="en-GB" sz="1500">
                <a:solidFill>
                  <a:schemeClr val="dk1"/>
                </a:solidFill>
              </a:rPr>
              <a:t> -&gt; limited data, model testing</a:t>
            </a:r>
            <a:endParaRPr sz="1500">
              <a:solidFill>
                <a:schemeClr val="dk1"/>
              </a:solidFill>
            </a:endParaRPr>
          </a:p>
        </p:txBody>
      </p:sp>
      <p:sp>
        <p:nvSpPr>
          <p:cNvPr id="81" name="Google Shape;81;p15"/>
          <p:cNvSpPr txBox="1"/>
          <p:nvPr>
            <p:ph type="title"/>
          </p:nvPr>
        </p:nvSpPr>
        <p:spPr>
          <a:xfrm>
            <a:off x="296450" y="246900"/>
            <a:ext cx="509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Challenges</a:t>
            </a:r>
            <a:endParaRPr b="1">
              <a:solidFill>
                <a:srgbClr val="1D2E4E"/>
              </a:solidFill>
            </a:endParaRPr>
          </a:p>
        </p:txBody>
      </p:sp>
      <p:pic>
        <p:nvPicPr>
          <p:cNvPr id="82" name="Google Shape;82;p15"/>
          <p:cNvPicPr preferRelativeResize="0"/>
          <p:nvPr/>
        </p:nvPicPr>
        <p:blipFill>
          <a:blip r:embed="rId4">
            <a:alphaModFix/>
          </a:blip>
          <a:stretch>
            <a:fillRect/>
          </a:stretch>
        </p:blipFill>
        <p:spPr>
          <a:xfrm>
            <a:off x="7533388" y="3723262"/>
            <a:ext cx="1046875" cy="1046875"/>
          </a:xfrm>
          <a:prstGeom prst="rect">
            <a:avLst/>
          </a:prstGeom>
          <a:noFill/>
          <a:ln>
            <a:noFill/>
          </a:ln>
        </p:spPr>
      </p:pic>
      <p:pic>
        <p:nvPicPr>
          <p:cNvPr id="83" name="Google Shape;83;p15"/>
          <p:cNvPicPr preferRelativeResize="0"/>
          <p:nvPr/>
        </p:nvPicPr>
        <p:blipFill>
          <a:blip r:embed="rId5">
            <a:alphaModFix/>
          </a:blip>
          <a:stretch>
            <a:fillRect/>
          </a:stretch>
        </p:blipFill>
        <p:spPr>
          <a:xfrm>
            <a:off x="726950" y="3723263"/>
            <a:ext cx="1046851" cy="1046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do the same with this " id="429" name="Google Shape;429;p42"/>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430" name="Google Shape;430;p4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1" name="Google Shape;431;p42"/>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432" name="Google Shape;432;p42"/>
          <p:cNvPicPr preferRelativeResize="0"/>
          <p:nvPr/>
        </p:nvPicPr>
        <p:blipFill>
          <a:blip r:embed="rId5">
            <a:alphaModFix/>
          </a:blip>
          <a:stretch>
            <a:fillRect/>
          </a:stretch>
        </p:blipFill>
        <p:spPr>
          <a:xfrm>
            <a:off x="7533400" y="86602"/>
            <a:ext cx="1456650" cy="64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438" name="Google Shape;438;p4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9" name="Google Shape;439;p43"/>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40" name="Google Shape;440;p43"/>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441" name="Google Shape;441;p43"/>
          <p:cNvSpPr txBox="1"/>
          <p:nvPr/>
        </p:nvSpPr>
        <p:spPr>
          <a:xfrm>
            <a:off x="593350" y="1673463"/>
            <a:ext cx="7246500" cy="2242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Hallucinations and inaccurate responses: mitigate with RAG system</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Insufficient critical thinking: mitigate with RAG and prompt engineering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Opacity: mitigate with RAG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Inconsistent or generic personality: mitigate by </a:t>
            </a:r>
            <a:r>
              <a:rPr lang="en-GB" sz="1600">
                <a:solidFill>
                  <a:srgbClr val="1D2E4E"/>
                </a:solidFill>
              </a:rPr>
              <a:t>fine-tuning</a:t>
            </a:r>
            <a:r>
              <a:rPr lang="en-GB" sz="1600">
                <a:solidFill>
                  <a:srgbClr val="1D2E4E"/>
                </a:solidFill>
              </a:rPr>
              <a:t> (in case of limited </a:t>
            </a:r>
            <a:r>
              <a:rPr lang="en-GB" sz="1600">
                <a:solidFill>
                  <a:srgbClr val="1D2E4E"/>
                </a:solidFill>
              </a:rPr>
              <a:t>resource use </a:t>
            </a:r>
            <a:r>
              <a:rPr lang="en-GB" sz="1600">
                <a:solidFill>
                  <a:srgbClr val="1D2E4E"/>
                </a:solidFill>
              </a:rPr>
              <a:t>PEFT, smaller </a:t>
            </a:r>
            <a:r>
              <a:rPr lang="en-GB" sz="1600">
                <a:solidFill>
                  <a:srgbClr val="1D2E4E"/>
                </a:solidFill>
              </a:rPr>
              <a:t>models</a:t>
            </a:r>
            <a:r>
              <a:rPr lang="en-GB" sz="1600">
                <a:solidFill>
                  <a:srgbClr val="1D2E4E"/>
                </a:solidFill>
              </a:rPr>
              <a:t>, RAG with few-shot prompting)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Performance evaluation difficulty</a:t>
            </a:r>
            <a:endParaRPr sz="1600">
              <a:solidFill>
                <a:srgbClr val="1D2E4E"/>
              </a:solidFill>
            </a:endParaRPr>
          </a:p>
        </p:txBody>
      </p:sp>
      <p:sp>
        <p:nvSpPr>
          <p:cNvPr id="442" name="Google Shape;442;p43"/>
          <p:cNvSpPr txBox="1"/>
          <p:nvPr/>
        </p:nvSpPr>
        <p:spPr>
          <a:xfrm>
            <a:off x="296450" y="967700"/>
            <a:ext cx="21735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Technical Risks</a:t>
            </a:r>
            <a:endParaRPr sz="2000">
              <a:solidFill>
                <a:srgbClr val="1D2E4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448" name="Google Shape;448;p4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9" name="Google Shape;449;p4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50" name="Google Shape;450;p44"/>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451" name="Google Shape;451;p44"/>
          <p:cNvSpPr txBox="1"/>
          <p:nvPr/>
        </p:nvSpPr>
        <p:spPr>
          <a:xfrm>
            <a:off x="1007150" y="1841250"/>
            <a:ext cx="7059900" cy="11412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Privacy and compliance with AI Act and GDPR</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Proprietary data protection</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System integration difficulty with existing systems and infrastructure</a:t>
            </a:r>
            <a:endParaRPr sz="1600">
              <a:solidFill>
                <a:srgbClr val="1D2E4E"/>
              </a:solidFill>
            </a:endParaRPr>
          </a:p>
        </p:txBody>
      </p:sp>
      <p:sp>
        <p:nvSpPr>
          <p:cNvPr id="452" name="Google Shape;452;p44"/>
          <p:cNvSpPr txBox="1"/>
          <p:nvPr/>
        </p:nvSpPr>
        <p:spPr>
          <a:xfrm>
            <a:off x="296450" y="967700"/>
            <a:ext cx="42756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Governance and Security</a:t>
            </a:r>
            <a:r>
              <a:rPr b="1" lang="en-GB" sz="2000">
                <a:solidFill>
                  <a:srgbClr val="1D2E4E"/>
                </a:solidFill>
              </a:rPr>
              <a:t> Risks</a:t>
            </a:r>
            <a:endParaRPr sz="2000">
              <a:solidFill>
                <a:srgbClr val="1D2E4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458" name="Google Shape;458;p4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9" name="Google Shape;459;p45"/>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60" name="Google Shape;460;p45"/>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461" name="Google Shape;461;p45"/>
          <p:cNvSpPr txBox="1"/>
          <p:nvPr/>
        </p:nvSpPr>
        <p:spPr>
          <a:xfrm>
            <a:off x="2193875" y="2032450"/>
            <a:ext cx="3971700" cy="1126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integration difficulty</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quality and bias</a:t>
            </a:r>
            <a:endParaRPr sz="10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Over relying on AI Personas</a:t>
            </a:r>
            <a:endParaRPr sz="1600">
              <a:solidFill>
                <a:srgbClr val="1D2E4E"/>
              </a:solidFill>
            </a:endParaRPr>
          </a:p>
        </p:txBody>
      </p:sp>
      <p:sp>
        <p:nvSpPr>
          <p:cNvPr id="462" name="Google Shape;462;p45"/>
          <p:cNvSpPr txBox="1"/>
          <p:nvPr/>
        </p:nvSpPr>
        <p:spPr>
          <a:xfrm>
            <a:off x="296450" y="967700"/>
            <a:ext cx="35538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Data and Other </a:t>
            </a:r>
            <a:r>
              <a:rPr b="1" lang="en-GB" sz="2000">
                <a:solidFill>
                  <a:srgbClr val="1D2E4E"/>
                </a:solidFill>
              </a:rPr>
              <a:t>Risks</a:t>
            </a:r>
            <a:endParaRPr sz="2000">
              <a:solidFill>
                <a:srgbClr val="1D2E4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96450" y="246900"/>
            <a:ext cx="675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Objective - Project Value Proposition</a:t>
            </a:r>
            <a:endParaRPr b="1">
              <a:solidFill>
                <a:srgbClr val="1D2E4E"/>
              </a:solidFill>
            </a:endParaRPr>
          </a:p>
        </p:txBody>
      </p:sp>
      <p:sp>
        <p:nvSpPr>
          <p:cNvPr id="89" name="Google Shape;89;p1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91" name="Google Shape;91;p16"/>
          <p:cNvSpPr txBox="1"/>
          <p:nvPr/>
        </p:nvSpPr>
        <p:spPr>
          <a:xfrm>
            <a:off x="656500" y="1864975"/>
            <a:ext cx="76809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chemeClr val="dk1"/>
                </a:solidFill>
              </a:rPr>
              <a:t>For </a:t>
            </a:r>
            <a:r>
              <a:rPr b="1" lang="en-GB" sz="1600">
                <a:solidFill>
                  <a:schemeClr val="dk1"/>
                </a:solidFill>
              </a:rPr>
              <a:t>business units</a:t>
            </a:r>
            <a:r>
              <a:rPr lang="en-GB" sz="1600">
                <a:solidFill>
                  <a:schemeClr val="dk1"/>
                </a:solidFill>
              </a:rPr>
              <a:t> struggling in </a:t>
            </a:r>
            <a:r>
              <a:rPr b="1" lang="en-GB" sz="1600">
                <a:solidFill>
                  <a:schemeClr val="dk1"/>
                </a:solidFill>
              </a:rPr>
              <a:t>evaluating marketing performances, customer understanding, models and ideas testing</a:t>
            </a:r>
            <a:r>
              <a:rPr lang="en-GB" sz="1600">
                <a:solidFill>
                  <a:schemeClr val="dk1"/>
                </a:solidFill>
              </a:rPr>
              <a:t>, our software allows </a:t>
            </a:r>
            <a:r>
              <a:rPr b="1" lang="en-GB" sz="1600">
                <a:solidFill>
                  <a:schemeClr val="dk1"/>
                </a:solidFill>
              </a:rPr>
              <a:t>interacting with data-driven AI Personas</a:t>
            </a:r>
            <a:r>
              <a:rPr lang="en-GB" sz="1600">
                <a:solidFill>
                  <a:schemeClr val="dk1"/>
                </a:solidFill>
              </a:rPr>
              <a:t> representing the different </a:t>
            </a:r>
            <a:r>
              <a:rPr b="1" lang="en-GB" sz="1600">
                <a:solidFill>
                  <a:schemeClr val="dk1"/>
                </a:solidFill>
              </a:rPr>
              <a:t>market segments</a:t>
            </a:r>
            <a:endParaRPr b="1" sz="1600">
              <a:solidFill>
                <a:schemeClr val="dk1"/>
              </a:solidFill>
            </a:endParaRPr>
          </a:p>
        </p:txBody>
      </p:sp>
      <p:pic>
        <p:nvPicPr>
          <p:cNvPr id="92" name="Google Shape;92;p16"/>
          <p:cNvPicPr preferRelativeResize="0"/>
          <p:nvPr/>
        </p:nvPicPr>
        <p:blipFill>
          <a:blip r:embed="rId4">
            <a:alphaModFix/>
          </a:blip>
          <a:stretch>
            <a:fillRect/>
          </a:stretch>
        </p:blipFill>
        <p:spPr>
          <a:xfrm>
            <a:off x="99875" y="3410575"/>
            <a:ext cx="1359549" cy="1359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11975" y="231525"/>
            <a:ext cx="727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Objective - Sustainable Development Goals</a:t>
            </a:r>
            <a:endParaRPr b="1">
              <a:solidFill>
                <a:srgbClr val="1D2E4E"/>
              </a:solidFill>
            </a:endParaRPr>
          </a:p>
        </p:txBody>
      </p:sp>
      <p:sp>
        <p:nvSpPr>
          <p:cNvPr id="98" name="Google Shape;98;p1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00" name="Google Shape;100;p17"/>
          <p:cNvSpPr txBox="1"/>
          <p:nvPr/>
        </p:nvSpPr>
        <p:spPr>
          <a:xfrm>
            <a:off x="723900" y="1628938"/>
            <a:ext cx="7696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chemeClr val="dk1"/>
                </a:solidFill>
              </a:rPr>
              <a:t>Our </a:t>
            </a:r>
            <a:r>
              <a:rPr lang="en-GB" sz="1600">
                <a:solidFill>
                  <a:schemeClr val="dk1"/>
                </a:solidFill>
              </a:rPr>
              <a:t>project</a:t>
            </a:r>
            <a:r>
              <a:rPr lang="en-GB" sz="1600">
                <a:solidFill>
                  <a:schemeClr val="dk1"/>
                </a:solidFill>
              </a:rPr>
              <a:t> is aligned with the </a:t>
            </a:r>
            <a:r>
              <a:rPr b="1" lang="en-GB" sz="1600">
                <a:solidFill>
                  <a:schemeClr val="dk1"/>
                </a:solidFill>
              </a:rPr>
              <a:t>SDG 9 - Industry, Innovation and Infrastructure. </a:t>
            </a:r>
            <a:r>
              <a:rPr lang="en-GB" sz="1600">
                <a:solidFill>
                  <a:schemeClr val="dk1"/>
                </a:solidFill>
              </a:rPr>
              <a:t>By using advanced AI improve company’s efficiency and effectiveness.</a:t>
            </a:r>
            <a:endParaRPr sz="1600">
              <a:solidFill>
                <a:schemeClr val="dk1"/>
              </a:solidFill>
            </a:endParaRPr>
          </a:p>
        </p:txBody>
      </p:sp>
      <p:pic>
        <p:nvPicPr>
          <p:cNvPr id="101" name="Google Shape;101;p17"/>
          <p:cNvPicPr preferRelativeResize="0"/>
          <p:nvPr/>
        </p:nvPicPr>
        <p:blipFill>
          <a:blip r:embed="rId4">
            <a:alphaModFix/>
          </a:blip>
          <a:stretch>
            <a:fillRect/>
          </a:stretch>
        </p:blipFill>
        <p:spPr>
          <a:xfrm>
            <a:off x="3940938" y="2742075"/>
            <a:ext cx="1024774" cy="100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Objective - Project Goal</a:t>
            </a:r>
            <a:endParaRPr b="1">
              <a:solidFill>
                <a:srgbClr val="1D2E4E"/>
              </a:solidFill>
            </a:endParaRPr>
          </a:p>
        </p:txBody>
      </p:sp>
      <p:sp>
        <p:nvSpPr>
          <p:cNvPr id="107" name="Google Shape;107;p1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18"/>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09" name="Google Shape;109;p18"/>
          <p:cNvSpPr txBox="1"/>
          <p:nvPr/>
        </p:nvSpPr>
        <p:spPr>
          <a:xfrm>
            <a:off x="895775" y="1444250"/>
            <a:ext cx="7696200" cy="171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600">
                <a:solidFill>
                  <a:schemeClr val="dk1"/>
                </a:solidFill>
              </a:rPr>
              <a:t>The goal is to develop a </a:t>
            </a:r>
            <a:r>
              <a:rPr b="1" lang="en-GB" sz="1600">
                <a:solidFill>
                  <a:schemeClr val="dk1"/>
                </a:solidFill>
              </a:rPr>
              <a:t>software application</a:t>
            </a:r>
            <a:r>
              <a:rPr lang="en-GB" sz="1600">
                <a:solidFill>
                  <a:schemeClr val="dk1"/>
                </a:solidFill>
              </a:rPr>
              <a:t> where employees can </a:t>
            </a:r>
            <a:r>
              <a:rPr b="1" lang="en-GB" sz="1600">
                <a:solidFill>
                  <a:schemeClr val="dk1"/>
                </a:solidFill>
              </a:rPr>
              <a:t>interact</a:t>
            </a:r>
            <a:r>
              <a:rPr lang="en-GB" sz="1600">
                <a:solidFill>
                  <a:schemeClr val="dk1"/>
                </a:solidFill>
              </a:rPr>
              <a:t> dynamically with </a:t>
            </a:r>
            <a:r>
              <a:rPr b="1" lang="en-GB" sz="1600">
                <a:solidFill>
                  <a:schemeClr val="dk1"/>
                </a:solidFill>
              </a:rPr>
              <a:t>AI Personas</a:t>
            </a:r>
            <a:r>
              <a:rPr lang="en-GB" sz="1600">
                <a:solidFill>
                  <a:schemeClr val="dk1"/>
                </a:solidFill>
              </a:rPr>
              <a:t> representing different </a:t>
            </a:r>
            <a:r>
              <a:rPr b="1" lang="en-GB" sz="1600">
                <a:solidFill>
                  <a:schemeClr val="dk1"/>
                </a:solidFill>
              </a:rPr>
              <a:t>market segments</a:t>
            </a:r>
            <a:r>
              <a:rPr lang="en-GB" sz="1600">
                <a:solidFill>
                  <a:schemeClr val="dk1"/>
                </a:solidFill>
              </a:rPr>
              <a:t> to:</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GB" sz="1600">
                <a:solidFill>
                  <a:schemeClr val="dk1"/>
                </a:solidFill>
              </a:rPr>
              <a:t>Identify weak ideas at an earlier phase by saving time and resources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Enable focused market strategies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Scale winning concepts efficiently and effectively</a:t>
            </a:r>
            <a:endParaRPr sz="1600">
              <a:solidFill>
                <a:schemeClr val="dk1"/>
              </a:solidFill>
            </a:endParaRPr>
          </a:p>
        </p:txBody>
      </p:sp>
      <p:pic>
        <p:nvPicPr>
          <p:cNvPr id="110" name="Google Shape;110;p18"/>
          <p:cNvPicPr preferRelativeResize="0"/>
          <p:nvPr/>
        </p:nvPicPr>
        <p:blipFill>
          <a:blip r:embed="rId4">
            <a:alphaModFix/>
          </a:blip>
          <a:stretch>
            <a:fillRect/>
          </a:stretch>
        </p:blipFill>
        <p:spPr>
          <a:xfrm>
            <a:off x="368900" y="3914574"/>
            <a:ext cx="855549" cy="855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Research Questions</a:t>
            </a:r>
            <a:endParaRPr b="1">
              <a:solidFill>
                <a:srgbClr val="1D2E4E"/>
              </a:solidFill>
            </a:endParaRPr>
          </a:p>
        </p:txBody>
      </p:sp>
      <p:sp>
        <p:nvSpPr>
          <p:cNvPr id="116" name="Google Shape;116;p1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 name="Google Shape;117;p1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18" name="Google Shape;118;p19"/>
          <p:cNvSpPr txBox="1"/>
          <p:nvPr/>
        </p:nvSpPr>
        <p:spPr>
          <a:xfrm>
            <a:off x="428950" y="876988"/>
            <a:ext cx="7696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600">
                <a:solidFill>
                  <a:srgbClr val="1F1F1F"/>
                </a:solidFill>
              </a:rPr>
              <a:t>Q1 (Extraction)</a:t>
            </a:r>
            <a:r>
              <a:rPr lang="en-GB" sz="1600">
                <a:solidFill>
                  <a:srgbClr val="1F1F1F"/>
                </a:solidFill>
              </a:rPr>
              <a:t>: How can we extract structured data from complex, visually rich PDF in an accurate and automated way?</a:t>
            </a:r>
            <a:endParaRPr sz="1600">
              <a:solidFill>
                <a:srgbClr val="1F1F1F"/>
              </a:solidFill>
            </a:endParaRPr>
          </a:p>
        </p:txBody>
      </p:sp>
      <p:pic>
        <p:nvPicPr>
          <p:cNvPr id="119" name="Google Shape;119;p19"/>
          <p:cNvPicPr preferRelativeResize="0"/>
          <p:nvPr/>
        </p:nvPicPr>
        <p:blipFill>
          <a:blip r:embed="rId4">
            <a:alphaModFix/>
          </a:blip>
          <a:stretch>
            <a:fillRect/>
          </a:stretch>
        </p:blipFill>
        <p:spPr>
          <a:xfrm>
            <a:off x="3726775" y="1475225"/>
            <a:ext cx="4008827" cy="2337174"/>
          </a:xfrm>
          <a:prstGeom prst="rect">
            <a:avLst/>
          </a:prstGeom>
          <a:noFill/>
          <a:ln>
            <a:noFill/>
          </a:ln>
        </p:spPr>
      </p:pic>
      <p:sp>
        <p:nvSpPr>
          <p:cNvPr id="120" name="Google Shape;120;p19"/>
          <p:cNvSpPr txBox="1"/>
          <p:nvPr/>
        </p:nvSpPr>
        <p:spPr>
          <a:xfrm>
            <a:off x="6606550" y="3890550"/>
            <a:ext cx="1061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000">
                <a:solidFill>
                  <a:schemeClr val="dk1"/>
                </a:solidFill>
              </a:rPr>
              <a:t>Example data</a:t>
            </a:r>
            <a:endParaRPr sz="1000">
              <a:solidFill>
                <a:schemeClr val="dk1"/>
              </a:solidFill>
            </a:endParaRPr>
          </a:p>
        </p:txBody>
      </p:sp>
      <p:sp>
        <p:nvSpPr>
          <p:cNvPr id="121" name="Google Shape;121;p19"/>
          <p:cNvSpPr txBox="1"/>
          <p:nvPr/>
        </p:nvSpPr>
        <p:spPr>
          <a:xfrm>
            <a:off x="428950" y="3297150"/>
            <a:ext cx="3297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600">
                <a:solidFill>
                  <a:srgbClr val="1F1F1F"/>
                </a:solidFill>
              </a:rPr>
              <a:t>Q3 (Grounding)</a:t>
            </a:r>
            <a:r>
              <a:rPr lang="en-GB" sz="1600">
                <a:solidFill>
                  <a:srgbClr val="1F1F1F"/>
                </a:solidFill>
              </a:rPr>
              <a:t>: </a:t>
            </a:r>
            <a:r>
              <a:rPr lang="en-GB" sz="1600">
                <a:solidFill>
                  <a:srgbClr val="1F1F1F"/>
                </a:solidFill>
              </a:rPr>
              <a:t>How to prevent models from </a:t>
            </a:r>
            <a:r>
              <a:rPr lang="en-GB" sz="1600">
                <a:solidFill>
                  <a:srgbClr val="1F1F1F"/>
                </a:solidFill>
              </a:rPr>
              <a:t>hallucinations?</a:t>
            </a:r>
            <a:endParaRPr sz="1600">
              <a:solidFill>
                <a:srgbClr val="1F1F1F"/>
              </a:solidFill>
            </a:endParaRPr>
          </a:p>
        </p:txBody>
      </p:sp>
      <p:sp>
        <p:nvSpPr>
          <p:cNvPr id="122" name="Google Shape;122;p19"/>
          <p:cNvSpPr txBox="1"/>
          <p:nvPr/>
        </p:nvSpPr>
        <p:spPr>
          <a:xfrm>
            <a:off x="428950" y="1803875"/>
            <a:ext cx="33717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600">
                <a:solidFill>
                  <a:srgbClr val="1F1F1F"/>
                </a:solidFill>
              </a:rPr>
              <a:t>Q2 (Personality)</a:t>
            </a:r>
            <a:r>
              <a:rPr lang="en-GB" sz="1600">
                <a:solidFill>
                  <a:srgbClr val="1F1F1F"/>
                </a:solidFill>
              </a:rPr>
              <a:t>: </a:t>
            </a:r>
            <a:r>
              <a:rPr lang="en-GB" sz="1600">
                <a:solidFill>
                  <a:srgbClr val="1F1F1F"/>
                </a:solidFill>
              </a:rPr>
              <a:t>Can "Reasoning Traits" (Style Profile, Value Frame) be derived from the raw data to create AI Personas?</a:t>
            </a:r>
            <a:endParaRPr sz="1600">
              <a:solidFill>
                <a:srgbClr val="1F1F1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296450" y="246900"/>
            <a:ext cx="645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Method - </a:t>
            </a:r>
            <a:r>
              <a:rPr b="1" lang="en-GB">
                <a:solidFill>
                  <a:srgbClr val="1D2E4E"/>
                </a:solidFill>
              </a:rPr>
              <a:t>System Architecture</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128" name="Google Shape;128;p2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0"/>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30" name="Google Shape;130;p20"/>
          <p:cNvSpPr/>
          <p:nvPr/>
        </p:nvSpPr>
        <p:spPr>
          <a:xfrm>
            <a:off x="1204675" y="819600"/>
            <a:ext cx="2682000" cy="373500"/>
          </a:xfrm>
          <a:prstGeom prst="rect">
            <a:avLst/>
          </a:prstGeom>
          <a:solidFill>
            <a:schemeClr val="lt1"/>
          </a:solidFill>
          <a:ln cap="flat" cmpd="sng" w="8025">
            <a:solidFill>
              <a:schemeClr val="dk1"/>
            </a:solidFill>
            <a:prstDash val="solid"/>
            <a:round/>
            <a:headEnd len="sm" w="sm" type="none"/>
            <a:tailEnd len="sm" w="sm" type="none"/>
          </a:ln>
        </p:spPr>
        <p:txBody>
          <a:bodyPr anchorCtr="0" anchor="ctr" bIns="77000" lIns="77000" spcFirstLastPara="1" rIns="77000" wrap="square" tIns="77000">
            <a:noAutofit/>
          </a:bodyPr>
          <a:lstStyle/>
          <a:p>
            <a:pPr indent="0" lvl="0" marL="0" rtl="0" algn="l">
              <a:spcBef>
                <a:spcPts val="0"/>
              </a:spcBef>
              <a:spcAft>
                <a:spcPts val="0"/>
              </a:spcAft>
              <a:buNone/>
            </a:pPr>
            <a:r>
              <a:rPr b="1" lang="en-GB" sz="926"/>
              <a:t>UI</a:t>
            </a:r>
            <a:endParaRPr b="1" sz="926"/>
          </a:p>
        </p:txBody>
      </p:sp>
      <p:sp>
        <p:nvSpPr>
          <p:cNvPr id="131" name="Google Shape;131;p20"/>
          <p:cNvSpPr/>
          <p:nvPr/>
        </p:nvSpPr>
        <p:spPr>
          <a:xfrm>
            <a:off x="2206075" y="908100"/>
            <a:ext cx="679200" cy="1965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FE</a:t>
            </a:r>
            <a:endParaRPr sz="900"/>
          </a:p>
        </p:txBody>
      </p:sp>
      <p:sp>
        <p:nvSpPr>
          <p:cNvPr id="132" name="Google Shape;132;p20"/>
          <p:cNvSpPr/>
          <p:nvPr/>
        </p:nvSpPr>
        <p:spPr>
          <a:xfrm>
            <a:off x="1204675" y="1299900"/>
            <a:ext cx="5755500" cy="674400"/>
          </a:xfrm>
          <a:prstGeom prst="rect">
            <a:avLst/>
          </a:prstGeom>
          <a:solidFill>
            <a:schemeClr val="lt1"/>
          </a:solidFill>
          <a:ln cap="flat" cmpd="sng" w="8025">
            <a:solidFill>
              <a:schemeClr val="dk1"/>
            </a:solidFill>
            <a:prstDash val="solid"/>
            <a:round/>
            <a:headEnd len="sm" w="sm" type="none"/>
            <a:tailEnd len="sm" w="sm" type="none"/>
          </a:ln>
        </p:spPr>
        <p:txBody>
          <a:bodyPr anchorCtr="0" anchor="t" bIns="77000" lIns="77000" spcFirstLastPara="1" rIns="77000" wrap="square" tIns="77000">
            <a:noAutofit/>
          </a:bodyPr>
          <a:lstStyle/>
          <a:p>
            <a:pPr indent="0" lvl="0" marL="0" rtl="0" algn="l">
              <a:spcBef>
                <a:spcPts val="0"/>
              </a:spcBef>
              <a:spcAft>
                <a:spcPts val="0"/>
              </a:spcAft>
              <a:buNone/>
            </a:pPr>
            <a:r>
              <a:rPr b="1" lang="en-GB" sz="826"/>
              <a:t>Application Layer</a:t>
            </a:r>
            <a:endParaRPr b="1" sz="826"/>
          </a:p>
        </p:txBody>
      </p:sp>
      <p:sp>
        <p:nvSpPr>
          <p:cNvPr id="133" name="Google Shape;133;p20"/>
          <p:cNvSpPr/>
          <p:nvPr/>
        </p:nvSpPr>
        <p:spPr>
          <a:xfrm>
            <a:off x="1390400" y="1570075"/>
            <a:ext cx="772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Persona Configuration</a:t>
            </a:r>
            <a:endParaRPr sz="700"/>
          </a:p>
        </p:txBody>
      </p:sp>
      <p:sp>
        <p:nvSpPr>
          <p:cNvPr id="134" name="Google Shape;134;p20"/>
          <p:cNvSpPr/>
          <p:nvPr/>
        </p:nvSpPr>
        <p:spPr>
          <a:xfrm>
            <a:off x="3696325" y="1565663"/>
            <a:ext cx="772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Q&amp;A service</a:t>
            </a:r>
            <a:endParaRPr sz="700"/>
          </a:p>
        </p:txBody>
      </p:sp>
      <p:sp>
        <p:nvSpPr>
          <p:cNvPr id="135" name="Google Shape;135;p20"/>
          <p:cNvSpPr/>
          <p:nvPr/>
        </p:nvSpPr>
        <p:spPr>
          <a:xfrm>
            <a:off x="2543363" y="1565663"/>
            <a:ext cx="772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Ingestion service</a:t>
            </a:r>
            <a:endParaRPr sz="700"/>
          </a:p>
        </p:txBody>
      </p:sp>
      <p:sp>
        <p:nvSpPr>
          <p:cNvPr id="136" name="Google Shape;136;p20"/>
          <p:cNvSpPr/>
          <p:nvPr/>
        </p:nvSpPr>
        <p:spPr>
          <a:xfrm>
            <a:off x="5791950" y="1570075"/>
            <a:ext cx="679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Auth</a:t>
            </a:r>
            <a:endParaRPr sz="700"/>
          </a:p>
        </p:txBody>
      </p:sp>
      <p:sp>
        <p:nvSpPr>
          <p:cNvPr id="137" name="Google Shape;137;p20"/>
          <p:cNvSpPr/>
          <p:nvPr/>
        </p:nvSpPr>
        <p:spPr>
          <a:xfrm>
            <a:off x="4691025" y="1570075"/>
            <a:ext cx="772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Report service</a:t>
            </a:r>
            <a:endParaRPr sz="700"/>
          </a:p>
        </p:txBody>
      </p:sp>
      <p:sp>
        <p:nvSpPr>
          <p:cNvPr id="138" name="Google Shape;138;p20"/>
          <p:cNvSpPr/>
          <p:nvPr/>
        </p:nvSpPr>
        <p:spPr>
          <a:xfrm>
            <a:off x="1204675" y="2047850"/>
            <a:ext cx="5755500" cy="674400"/>
          </a:xfrm>
          <a:prstGeom prst="rect">
            <a:avLst/>
          </a:prstGeom>
          <a:solidFill>
            <a:schemeClr val="lt1"/>
          </a:solidFill>
          <a:ln cap="flat" cmpd="sng" w="8025">
            <a:solidFill>
              <a:schemeClr val="dk1"/>
            </a:solidFill>
            <a:prstDash val="solid"/>
            <a:round/>
            <a:headEnd len="sm" w="sm" type="none"/>
            <a:tailEnd len="sm" w="sm" type="none"/>
          </a:ln>
        </p:spPr>
        <p:txBody>
          <a:bodyPr anchorCtr="0" anchor="t" bIns="77000" lIns="77000" spcFirstLastPara="1" rIns="77000" wrap="square" tIns="77000">
            <a:noAutofit/>
          </a:bodyPr>
          <a:lstStyle/>
          <a:p>
            <a:pPr indent="0" lvl="0" marL="0" rtl="0" algn="l">
              <a:spcBef>
                <a:spcPts val="0"/>
              </a:spcBef>
              <a:spcAft>
                <a:spcPts val="0"/>
              </a:spcAft>
              <a:buNone/>
            </a:pPr>
            <a:r>
              <a:rPr b="1" lang="en-GB" sz="826"/>
              <a:t>Communication</a:t>
            </a:r>
            <a:r>
              <a:rPr b="1" lang="en-GB" sz="826"/>
              <a:t> Layer</a:t>
            </a:r>
            <a:endParaRPr b="1" sz="826"/>
          </a:p>
        </p:txBody>
      </p:sp>
      <p:sp>
        <p:nvSpPr>
          <p:cNvPr id="139" name="Google Shape;139;p20"/>
          <p:cNvSpPr/>
          <p:nvPr/>
        </p:nvSpPr>
        <p:spPr>
          <a:xfrm>
            <a:off x="2372900" y="2272125"/>
            <a:ext cx="772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RPC server</a:t>
            </a:r>
            <a:endParaRPr sz="700"/>
          </a:p>
        </p:txBody>
      </p:sp>
      <p:sp>
        <p:nvSpPr>
          <p:cNvPr id="140" name="Google Shape;140;p20"/>
          <p:cNvSpPr/>
          <p:nvPr/>
        </p:nvSpPr>
        <p:spPr>
          <a:xfrm>
            <a:off x="4910550" y="2272125"/>
            <a:ext cx="8814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Event Broker/ Message Queue</a:t>
            </a:r>
            <a:endParaRPr sz="700"/>
          </a:p>
        </p:txBody>
      </p:sp>
      <p:sp>
        <p:nvSpPr>
          <p:cNvPr id="141" name="Google Shape;141;p20"/>
          <p:cNvSpPr/>
          <p:nvPr/>
        </p:nvSpPr>
        <p:spPr>
          <a:xfrm>
            <a:off x="3641725" y="2272125"/>
            <a:ext cx="772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Cache</a:t>
            </a:r>
            <a:endParaRPr sz="700"/>
          </a:p>
        </p:txBody>
      </p:sp>
      <p:sp>
        <p:nvSpPr>
          <p:cNvPr id="142" name="Google Shape;142;p20"/>
          <p:cNvSpPr/>
          <p:nvPr/>
        </p:nvSpPr>
        <p:spPr>
          <a:xfrm>
            <a:off x="1204675" y="2866125"/>
            <a:ext cx="3565500" cy="1860900"/>
          </a:xfrm>
          <a:prstGeom prst="rect">
            <a:avLst/>
          </a:prstGeom>
          <a:solidFill>
            <a:schemeClr val="lt1"/>
          </a:solidFill>
          <a:ln cap="flat" cmpd="sng" w="8025">
            <a:solidFill>
              <a:schemeClr val="dk1"/>
            </a:solidFill>
            <a:prstDash val="solid"/>
            <a:round/>
            <a:headEnd len="sm" w="sm" type="none"/>
            <a:tailEnd len="sm" w="sm" type="none"/>
          </a:ln>
        </p:spPr>
        <p:txBody>
          <a:bodyPr anchorCtr="0" anchor="t" bIns="77000" lIns="77000" spcFirstLastPara="1" rIns="77000" wrap="square" tIns="77000">
            <a:noAutofit/>
          </a:bodyPr>
          <a:lstStyle/>
          <a:p>
            <a:pPr indent="0" lvl="0" marL="0" rtl="0" algn="l">
              <a:spcBef>
                <a:spcPts val="0"/>
              </a:spcBef>
              <a:spcAft>
                <a:spcPts val="0"/>
              </a:spcAft>
              <a:buNone/>
            </a:pPr>
            <a:r>
              <a:rPr b="1" lang="en-GB" sz="826"/>
              <a:t>Co</a:t>
            </a:r>
            <a:r>
              <a:rPr b="1" lang="en-GB" sz="826"/>
              <a:t>re</a:t>
            </a:r>
            <a:r>
              <a:rPr b="1" lang="en-GB" sz="826"/>
              <a:t> Layer</a:t>
            </a:r>
            <a:endParaRPr b="1" sz="826"/>
          </a:p>
        </p:txBody>
      </p:sp>
      <p:sp>
        <p:nvSpPr>
          <p:cNvPr id="143" name="Google Shape;143;p20"/>
          <p:cNvSpPr/>
          <p:nvPr/>
        </p:nvSpPr>
        <p:spPr>
          <a:xfrm>
            <a:off x="1436900" y="4212675"/>
            <a:ext cx="7257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MCP Server</a:t>
            </a:r>
            <a:endParaRPr sz="700"/>
          </a:p>
        </p:txBody>
      </p:sp>
      <p:sp>
        <p:nvSpPr>
          <p:cNvPr id="144" name="Google Shape;144;p20"/>
          <p:cNvSpPr/>
          <p:nvPr/>
        </p:nvSpPr>
        <p:spPr>
          <a:xfrm>
            <a:off x="1436900" y="3156700"/>
            <a:ext cx="7257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Orchestrator</a:t>
            </a:r>
            <a:endParaRPr sz="700"/>
          </a:p>
        </p:txBody>
      </p:sp>
      <p:sp>
        <p:nvSpPr>
          <p:cNvPr id="145" name="Google Shape;145;p20"/>
          <p:cNvSpPr/>
          <p:nvPr/>
        </p:nvSpPr>
        <p:spPr>
          <a:xfrm>
            <a:off x="1436900" y="3682150"/>
            <a:ext cx="7257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Input Handler</a:t>
            </a:r>
            <a:endParaRPr sz="700"/>
          </a:p>
        </p:txBody>
      </p:sp>
      <p:sp>
        <p:nvSpPr>
          <p:cNvPr id="146" name="Google Shape;146;p20"/>
          <p:cNvSpPr/>
          <p:nvPr/>
        </p:nvSpPr>
        <p:spPr>
          <a:xfrm>
            <a:off x="2647825" y="4211300"/>
            <a:ext cx="772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Memory</a:t>
            </a:r>
            <a:endParaRPr sz="700"/>
          </a:p>
        </p:txBody>
      </p:sp>
      <p:sp>
        <p:nvSpPr>
          <p:cNvPr id="147" name="Google Shape;147;p20"/>
          <p:cNvSpPr/>
          <p:nvPr/>
        </p:nvSpPr>
        <p:spPr>
          <a:xfrm>
            <a:off x="3769413" y="3684688"/>
            <a:ext cx="679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Persona registry</a:t>
            </a:r>
            <a:endParaRPr sz="700"/>
          </a:p>
        </p:txBody>
      </p:sp>
      <p:sp>
        <p:nvSpPr>
          <p:cNvPr id="148" name="Google Shape;148;p20"/>
          <p:cNvSpPr/>
          <p:nvPr/>
        </p:nvSpPr>
        <p:spPr>
          <a:xfrm>
            <a:off x="2647825" y="3155275"/>
            <a:ext cx="772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Prompt Construction</a:t>
            </a:r>
            <a:endParaRPr sz="700"/>
          </a:p>
        </p:txBody>
      </p:sp>
      <p:sp>
        <p:nvSpPr>
          <p:cNvPr id="149" name="Google Shape;149;p20"/>
          <p:cNvSpPr/>
          <p:nvPr/>
        </p:nvSpPr>
        <p:spPr>
          <a:xfrm>
            <a:off x="3769413" y="3155263"/>
            <a:ext cx="679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AI Persona Router</a:t>
            </a:r>
            <a:endParaRPr sz="700"/>
          </a:p>
        </p:txBody>
      </p:sp>
      <p:sp>
        <p:nvSpPr>
          <p:cNvPr id="150" name="Google Shape;150;p20"/>
          <p:cNvSpPr/>
          <p:nvPr/>
        </p:nvSpPr>
        <p:spPr>
          <a:xfrm>
            <a:off x="2647825" y="3683275"/>
            <a:ext cx="772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RAG</a:t>
            </a:r>
            <a:endParaRPr sz="700"/>
          </a:p>
        </p:txBody>
      </p:sp>
      <p:sp>
        <p:nvSpPr>
          <p:cNvPr id="151" name="Google Shape;151;p20"/>
          <p:cNvSpPr/>
          <p:nvPr/>
        </p:nvSpPr>
        <p:spPr>
          <a:xfrm>
            <a:off x="3769413" y="4214113"/>
            <a:ext cx="679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Explanation</a:t>
            </a:r>
            <a:endParaRPr sz="700"/>
          </a:p>
        </p:txBody>
      </p:sp>
      <p:sp>
        <p:nvSpPr>
          <p:cNvPr id="152" name="Google Shape;152;p20"/>
          <p:cNvSpPr/>
          <p:nvPr/>
        </p:nvSpPr>
        <p:spPr>
          <a:xfrm>
            <a:off x="4992475" y="2866125"/>
            <a:ext cx="1967700" cy="758400"/>
          </a:xfrm>
          <a:prstGeom prst="rect">
            <a:avLst/>
          </a:prstGeom>
          <a:solidFill>
            <a:schemeClr val="lt1"/>
          </a:solidFill>
          <a:ln cap="flat" cmpd="sng" w="8025">
            <a:solidFill>
              <a:schemeClr val="dk1"/>
            </a:solidFill>
            <a:prstDash val="solid"/>
            <a:round/>
            <a:headEnd len="sm" w="sm" type="none"/>
            <a:tailEnd len="sm" w="sm" type="none"/>
          </a:ln>
        </p:spPr>
        <p:txBody>
          <a:bodyPr anchorCtr="0" anchor="t" bIns="77000" lIns="77000" spcFirstLastPara="1" rIns="77000" wrap="square" tIns="77000">
            <a:noAutofit/>
          </a:bodyPr>
          <a:lstStyle/>
          <a:p>
            <a:pPr indent="0" lvl="0" marL="0" rtl="0" algn="l">
              <a:spcBef>
                <a:spcPts val="0"/>
              </a:spcBef>
              <a:spcAft>
                <a:spcPts val="0"/>
              </a:spcAft>
              <a:buNone/>
            </a:pPr>
            <a:r>
              <a:rPr b="1" lang="en-GB" sz="826"/>
              <a:t>Monitoring and Evaluation</a:t>
            </a:r>
            <a:endParaRPr b="1" sz="826"/>
          </a:p>
        </p:txBody>
      </p:sp>
      <p:sp>
        <p:nvSpPr>
          <p:cNvPr id="153" name="Google Shape;153;p20"/>
          <p:cNvSpPr/>
          <p:nvPr/>
        </p:nvSpPr>
        <p:spPr>
          <a:xfrm>
            <a:off x="6101913" y="3192100"/>
            <a:ext cx="679200" cy="3339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Metric &amp; Alerting</a:t>
            </a:r>
            <a:endParaRPr sz="700"/>
          </a:p>
        </p:txBody>
      </p:sp>
      <p:sp>
        <p:nvSpPr>
          <p:cNvPr id="154" name="Google Shape;154;p20"/>
          <p:cNvSpPr/>
          <p:nvPr/>
        </p:nvSpPr>
        <p:spPr>
          <a:xfrm>
            <a:off x="5190250" y="3192100"/>
            <a:ext cx="679200" cy="3339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Evaluation</a:t>
            </a:r>
            <a:endParaRPr sz="700"/>
          </a:p>
        </p:txBody>
      </p:sp>
      <p:sp>
        <p:nvSpPr>
          <p:cNvPr id="155" name="Google Shape;155;p20"/>
          <p:cNvSpPr/>
          <p:nvPr/>
        </p:nvSpPr>
        <p:spPr>
          <a:xfrm>
            <a:off x="4992475" y="3677850"/>
            <a:ext cx="1967700" cy="1049100"/>
          </a:xfrm>
          <a:prstGeom prst="rect">
            <a:avLst/>
          </a:prstGeom>
          <a:solidFill>
            <a:schemeClr val="lt1"/>
          </a:solidFill>
          <a:ln cap="flat" cmpd="sng" w="8025">
            <a:solidFill>
              <a:schemeClr val="dk1"/>
            </a:solidFill>
            <a:prstDash val="solid"/>
            <a:round/>
            <a:headEnd len="sm" w="sm" type="none"/>
            <a:tailEnd len="sm" w="sm" type="none"/>
          </a:ln>
        </p:spPr>
        <p:txBody>
          <a:bodyPr anchorCtr="0" anchor="t" bIns="77000" lIns="77000" spcFirstLastPara="1" rIns="77000" wrap="square" tIns="77000">
            <a:noAutofit/>
          </a:bodyPr>
          <a:lstStyle/>
          <a:p>
            <a:pPr indent="0" lvl="0" marL="0" rtl="0" algn="l">
              <a:spcBef>
                <a:spcPts val="0"/>
              </a:spcBef>
              <a:spcAft>
                <a:spcPts val="0"/>
              </a:spcAft>
              <a:buNone/>
            </a:pPr>
            <a:r>
              <a:rPr b="1" lang="en-GB" sz="826"/>
              <a:t>Data Storage</a:t>
            </a:r>
            <a:endParaRPr b="1" sz="826"/>
          </a:p>
        </p:txBody>
      </p:sp>
      <p:sp>
        <p:nvSpPr>
          <p:cNvPr id="156" name="Google Shape;156;p20"/>
          <p:cNvSpPr/>
          <p:nvPr/>
        </p:nvSpPr>
        <p:spPr>
          <a:xfrm>
            <a:off x="6031700" y="3930200"/>
            <a:ext cx="679200" cy="2904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Object storage(S3)</a:t>
            </a:r>
            <a:endParaRPr sz="700"/>
          </a:p>
        </p:txBody>
      </p:sp>
      <p:sp>
        <p:nvSpPr>
          <p:cNvPr id="157" name="Google Shape;157;p20"/>
          <p:cNvSpPr/>
          <p:nvPr/>
        </p:nvSpPr>
        <p:spPr>
          <a:xfrm>
            <a:off x="5190250" y="3930190"/>
            <a:ext cx="601800" cy="290400"/>
          </a:xfrm>
          <a:prstGeom prst="rect">
            <a:avLst/>
          </a:prstGeom>
          <a:no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Business logic DB</a:t>
            </a:r>
            <a:endParaRPr sz="700"/>
          </a:p>
        </p:txBody>
      </p:sp>
      <p:sp>
        <p:nvSpPr>
          <p:cNvPr id="158" name="Google Shape;158;p20"/>
          <p:cNvSpPr/>
          <p:nvPr/>
        </p:nvSpPr>
        <p:spPr>
          <a:xfrm>
            <a:off x="5190250" y="4350152"/>
            <a:ext cx="601800" cy="2904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Vector DB</a:t>
            </a:r>
            <a:endParaRPr sz="700"/>
          </a:p>
        </p:txBody>
      </p:sp>
      <p:sp>
        <p:nvSpPr>
          <p:cNvPr id="159" name="Google Shape;159;p20"/>
          <p:cNvSpPr/>
          <p:nvPr/>
        </p:nvSpPr>
        <p:spPr>
          <a:xfrm>
            <a:off x="6031700" y="4350163"/>
            <a:ext cx="679200" cy="290400"/>
          </a:xfrm>
          <a:prstGeom prst="rect">
            <a:avLst/>
          </a:prstGeom>
          <a:solidFill>
            <a:schemeClr val="lt1"/>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Search engine</a:t>
            </a:r>
            <a:endParaRPr sz="700"/>
          </a:p>
        </p:txBody>
      </p:sp>
      <p:sp>
        <p:nvSpPr>
          <p:cNvPr id="160" name="Google Shape;160;p20"/>
          <p:cNvSpPr txBox="1"/>
          <p:nvPr/>
        </p:nvSpPr>
        <p:spPr>
          <a:xfrm>
            <a:off x="6899600" y="4450050"/>
            <a:ext cx="14568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600">
                <a:solidFill>
                  <a:srgbClr val="1D2E4E"/>
                </a:solidFill>
                <a:latin typeface="Albert Sans"/>
                <a:ea typeface="Albert Sans"/>
                <a:cs typeface="Albert Sans"/>
                <a:sym typeface="Albert Sans"/>
              </a:rPr>
              <a:t>(*) More details </a:t>
            </a:r>
            <a:r>
              <a:rPr b="1" lang="en-GB" sz="600">
                <a:solidFill>
                  <a:srgbClr val="1D2E4E"/>
                </a:solidFill>
                <a:latin typeface="Albert Sans"/>
                <a:ea typeface="Albert Sans"/>
                <a:cs typeface="Albert Sans"/>
                <a:sym typeface="Albert Sans"/>
              </a:rPr>
              <a:t>in the Appendix</a:t>
            </a:r>
            <a:endParaRPr sz="600">
              <a:solidFill>
                <a:srgbClr val="301900"/>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296450" y="246900"/>
            <a:ext cx="645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Method</a:t>
            </a:r>
            <a:r>
              <a:rPr b="1" lang="en-GB" sz="2500">
                <a:solidFill>
                  <a:srgbClr val="1D2E4E"/>
                </a:solidFill>
              </a:rPr>
              <a:t> - Functional Diagram</a:t>
            </a:r>
            <a:endParaRPr b="1" sz="2500">
              <a:solidFill>
                <a:srgbClr val="1D2E4E"/>
              </a:solidFill>
            </a:endParaRPr>
          </a:p>
          <a:p>
            <a:pPr indent="0" lvl="0" marL="0" rtl="0" algn="l">
              <a:spcBef>
                <a:spcPts val="0"/>
              </a:spcBef>
              <a:spcAft>
                <a:spcPts val="0"/>
              </a:spcAft>
              <a:buNone/>
            </a:pPr>
            <a:r>
              <a:t/>
            </a:r>
            <a:endParaRPr b="1" sz="2500">
              <a:solidFill>
                <a:srgbClr val="1D2E4E"/>
              </a:solidFill>
            </a:endParaRPr>
          </a:p>
          <a:p>
            <a:pPr indent="0" lvl="0" marL="0" rtl="0" algn="l">
              <a:spcBef>
                <a:spcPts val="0"/>
              </a:spcBef>
              <a:spcAft>
                <a:spcPts val="0"/>
              </a:spcAft>
              <a:buNone/>
            </a:pPr>
            <a:r>
              <a:t/>
            </a:r>
            <a:endParaRPr b="1" sz="2500">
              <a:solidFill>
                <a:srgbClr val="1D2E4E"/>
              </a:solidFill>
            </a:endParaRPr>
          </a:p>
        </p:txBody>
      </p:sp>
      <p:sp>
        <p:nvSpPr>
          <p:cNvPr id="166" name="Google Shape;166;p2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 name="Google Shape;167;p21"/>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68" name="Google Shape;168;p21"/>
          <p:cNvSpPr txBox="1"/>
          <p:nvPr/>
        </p:nvSpPr>
        <p:spPr>
          <a:xfrm>
            <a:off x="6899600" y="4450050"/>
            <a:ext cx="14568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600">
                <a:solidFill>
                  <a:srgbClr val="1D2E4E"/>
                </a:solidFill>
              </a:rPr>
              <a:t>(*) More details in the Appendix</a:t>
            </a:r>
            <a:endParaRPr sz="600">
              <a:solidFill>
                <a:srgbClr val="301900"/>
              </a:solidFill>
            </a:endParaRPr>
          </a:p>
        </p:txBody>
      </p:sp>
      <p:sp>
        <p:nvSpPr>
          <p:cNvPr id="169" name="Google Shape;169;p21"/>
          <p:cNvSpPr/>
          <p:nvPr/>
        </p:nvSpPr>
        <p:spPr>
          <a:xfrm>
            <a:off x="2731025" y="1396500"/>
            <a:ext cx="1053300" cy="4482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Orchestrator</a:t>
            </a:r>
            <a:endParaRPr sz="1000"/>
          </a:p>
        </p:txBody>
      </p:sp>
      <p:sp>
        <p:nvSpPr>
          <p:cNvPr id="170" name="Google Shape;170;p21"/>
          <p:cNvSpPr/>
          <p:nvPr/>
        </p:nvSpPr>
        <p:spPr>
          <a:xfrm>
            <a:off x="2731025" y="3211282"/>
            <a:ext cx="1053300" cy="4482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Prompt construction</a:t>
            </a:r>
            <a:endParaRPr sz="1000"/>
          </a:p>
        </p:txBody>
      </p:sp>
      <p:sp>
        <p:nvSpPr>
          <p:cNvPr id="171" name="Google Shape;171;p21"/>
          <p:cNvSpPr/>
          <p:nvPr/>
        </p:nvSpPr>
        <p:spPr>
          <a:xfrm>
            <a:off x="2731325" y="3954550"/>
            <a:ext cx="1053300" cy="4482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AI Persona Router</a:t>
            </a:r>
            <a:endParaRPr sz="900"/>
          </a:p>
        </p:txBody>
      </p:sp>
      <p:sp>
        <p:nvSpPr>
          <p:cNvPr id="172" name="Google Shape;172;p21"/>
          <p:cNvSpPr/>
          <p:nvPr/>
        </p:nvSpPr>
        <p:spPr>
          <a:xfrm>
            <a:off x="4972150" y="1303948"/>
            <a:ext cx="887100" cy="377400"/>
          </a:xfrm>
          <a:prstGeom prst="rect">
            <a:avLst/>
          </a:prstGeom>
          <a:solidFill>
            <a:srgbClr val="C9DAF8"/>
          </a:solidFill>
          <a:ln cap="flat" cmpd="sng" w="8025">
            <a:solidFill>
              <a:srgbClr val="A4C2F4"/>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Input Handler</a:t>
            </a:r>
            <a:endParaRPr sz="926"/>
          </a:p>
        </p:txBody>
      </p:sp>
      <p:sp>
        <p:nvSpPr>
          <p:cNvPr id="173" name="Google Shape;173;p21"/>
          <p:cNvSpPr/>
          <p:nvPr/>
        </p:nvSpPr>
        <p:spPr>
          <a:xfrm>
            <a:off x="4972150" y="1729157"/>
            <a:ext cx="887100" cy="377400"/>
          </a:xfrm>
          <a:prstGeom prst="rect">
            <a:avLst/>
          </a:prstGeom>
          <a:solidFill>
            <a:srgbClr val="C9DAF8"/>
          </a:solidFill>
          <a:ln cap="flat" cmpd="sng" w="8025">
            <a:solidFill>
              <a:srgbClr val="A4C2F4"/>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RAG</a:t>
            </a:r>
            <a:endParaRPr sz="926"/>
          </a:p>
        </p:txBody>
      </p:sp>
      <p:sp>
        <p:nvSpPr>
          <p:cNvPr id="174" name="Google Shape;174;p21"/>
          <p:cNvSpPr/>
          <p:nvPr/>
        </p:nvSpPr>
        <p:spPr>
          <a:xfrm>
            <a:off x="4972150" y="2579576"/>
            <a:ext cx="887100" cy="377400"/>
          </a:xfrm>
          <a:prstGeom prst="rect">
            <a:avLst/>
          </a:prstGeom>
          <a:solidFill>
            <a:srgbClr val="C9DAF8"/>
          </a:solidFill>
          <a:ln cap="flat" cmpd="sng" w="8025">
            <a:solidFill>
              <a:srgbClr val="A4C2F4"/>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Explanation</a:t>
            </a:r>
            <a:endParaRPr sz="926"/>
          </a:p>
        </p:txBody>
      </p:sp>
      <p:sp>
        <p:nvSpPr>
          <p:cNvPr id="175" name="Google Shape;175;p21"/>
          <p:cNvSpPr/>
          <p:nvPr/>
        </p:nvSpPr>
        <p:spPr>
          <a:xfrm>
            <a:off x="4972150" y="2154356"/>
            <a:ext cx="887100" cy="377400"/>
          </a:xfrm>
          <a:prstGeom prst="rect">
            <a:avLst/>
          </a:prstGeom>
          <a:solidFill>
            <a:schemeClr val="lt1"/>
          </a:solidFill>
          <a:ln cap="flat" cmpd="sng" w="8025">
            <a:solidFill>
              <a:schemeClr val="dk1"/>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MCP server</a:t>
            </a:r>
            <a:endParaRPr sz="926"/>
          </a:p>
        </p:txBody>
      </p:sp>
      <p:sp>
        <p:nvSpPr>
          <p:cNvPr id="176" name="Google Shape;176;p21"/>
          <p:cNvSpPr/>
          <p:nvPr/>
        </p:nvSpPr>
        <p:spPr>
          <a:xfrm>
            <a:off x="6641900" y="778435"/>
            <a:ext cx="610800" cy="2262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Text</a:t>
            </a:r>
            <a:endParaRPr sz="700"/>
          </a:p>
        </p:txBody>
      </p:sp>
      <p:sp>
        <p:nvSpPr>
          <p:cNvPr id="177" name="Google Shape;177;p21"/>
          <p:cNvSpPr/>
          <p:nvPr/>
        </p:nvSpPr>
        <p:spPr>
          <a:xfrm>
            <a:off x="6641900" y="1077760"/>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PDF</a:t>
            </a:r>
            <a:endParaRPr sz="700"/>
          </a:p>
        </p:txBody>
      </p:sp>
      <p:sp>
        <p:nvSpPr>
          <p:cNvPr id="178" name="Google Shape;178;p21"/>
          <p:cNvSpPr/>
          <p:nvPr/>
        </p:nvSpPr>
        <p:spPr>
          <a:xfrm>
            <a:off x="6641900" y="1377085"/>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Image</a:t>
            </a:r>
            <a:endParaRPr sz="700"/>
          </a:p>
        </p:txBody>
      </p:sp>
      <p:sp>
        <p:nvSpPr>
          <p:cNvPr id="179" name="Google Shape;179;p21"/>
          <p:cNvSpPr/>
          <p:nvPr/>
        </p:nvSpPr>
        <p:spPr>
          <a:xfrm>
            <a:off x="5021311" y="3243059"/>
            <a:ext cx="887100" cy="377400"/>
          </a:xfrm>
          <a:prstGeom prst="rect">
            <a:avLst/>
          </a:prstGeom>
          <a:solidFill>
            <a:srgbClr val="C9DAF8"/>
          </a:solidFill>
          <a:ln cap="flat" cmpd="sng" w="8025">
            <a:solidFill>
              <a:srgbClr val="A4C2F4"/>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Persona registry</a:t>
            </a:r>
            <a:endParaRPr sz="926"/>
          </a:p>
        </p:txBody>
      </p:sp>
      <p:sp>
        <p:nvSpPr>
          <p:cNvPr id="180" name="Google Shape;180;p21"/>
          <p:cNvSpPr/>
          <p:nvPr/>
        </p:nvSpPr>
        <p:spPr>
          <a:xfrm>
            <a:off x="4972150" y="821371"/>
            <a:ext cx="887100" cy="377400"/>
          </a:xfrm>
          <a:prstGeom prst="rect">
            <a:avLst/>
          </a:prstGeom>
          <a:solidFill>
            <a:schemeClr val="lt1"/>
          </a:solidFill>
          <a:ln cap="flat" cmpd="sng" w="8025">
            <a:solidFill>
              <a:schemeClr val="dk1"/>
            </a:solidFill>
            <a:prstDash val="solid"/>
            <a:round/>
            <a:headEnd len="sm" w="sm" type="none"/>
            <a:tailEnd len="sm" w="sm" type="none"/>
          </a:ln>
        </p:spPr>
        <p:txBody>
          <a:bodyPr anchorCtr="0" anchor="ctr" bIns="77000" lIns="77000" spcFirstLastPara="1" rIns="77000" wrap="square" tIns="77000">
            <a:noAutofit/>
          </a:bodyPr>
          <a:lstStyle/>
          <a:p>
            <a:pPr indent="0" lvl="0" marL="0" rtl="0" algn="ctr">
              <a:spcBef>
                <a:spcPts val="0"/>
              </a:spcBef>
              <a:spcAft>
                <a:spcPts val="0"/>
              </a:spcAft>
              <a:buNone/>
            </a:pPr>
            <a:r>
              <a:rPr lang="en-GB" sz="926"/>
              <a:t>Memory</a:t>
            </a:r>
            <a:endParaRPr sz="926"/>
          </a:p>
        </p:txBody>
      </p:sp>
      <p:sp>
        <p:nvSpPr>
          <p:cNvPr id="181" name="Google Shape;181;p21"/>
          <p:cNvSpPr/>
          <p:nvPr/>
        </p:nvSpPr>
        <p:spPr>
          <a:xfrm>
            <a:off x="4393701" y="3878771"/>
            <a:ext cx="887112" cy="601182"/>
          </a:xfrm>
          <a:prstGeom prst="flowChartMultidocumen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Fine-tuned Persona model</a:t>
            </a:r>
            <a:endParaRPr sz="800"/>
          </a:p>
        </p:txBody>
      </p:sp>
      <p:sp>
        <p:nvSpPr>
          <p:cNvPr id="182" name="Google Shape;182;p21"/>
          <p:cNvSpPr/>
          <p:nvPr/>
        </p:nvSpPr>
        <p:spPr>
          <a:xfrm>
            <a:off x="6642025" y="1975723"/>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t>Websearch</a:t>
            </a:r>
            <a:endParaRPr sz="600"/>
          </a:p>
        </p:txBody>
      </p:sp>
      <p:sp>
        <p:nvSpPr>
          <p:cNvPr id="183" name="Google Shape;183;p21"/>
          <p:cNvSpPr/>
          <p:nvPr/>
        </p:nvSpPr>
        <p:spPr>
          <a:xfrm>
            <a:off x="6642025" y="2229998"/>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500"/>
              <a:t>Data Services</a:t>
            </a:r>
            <a:endParaRPr sz="500"/>
          </a:p>
        </p:txBody>
      </p:sp>
      <p:sp>
        <p:nvSpPr>
          <p:cNvPr id="184" name="Google Shape;184;p21"/>
          <p:cNvSpPr/>
          <p:nvPr/>
        </p:nvSpPr>
        <p:spPr>
          <a:xfrm>
            <a:off x="6642025" y="2503673"/>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APIs</a:t>
            </a:r>
            <a:endParaRPr sz="700"/>
          </a:p>
        </p:txBody>
      </p:sp>
      <p:sp>
        <p:nvSpPr>
          <p:cNvPr id="185" name="Google Shape;185;p21"/>
          <p:cNvSpPr/>
          <p:nvPr/>
        </p:nvSpPr>
        <p:spPr>
          <a:xfrm>
            <a:off x="6642025" y="2787873"/>
            <a:ext cx="6108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t>Other tools</a:t>
            </a:r>
            <a:endParaRPr sz="600"/>
          </a:p>
        </p:txBody>
      </p:sp>
      <p:cxnSp>
        <p:nvCxnSpPr>
          <p:cNvPr id="186" name="Google Shape;186;p21"/>
          <p:cNvCxnSpPr>
            <a:endCxn id="169" idx="1"/>
          </p:cNvCxnSpPr>
          <p:nvPr/>
        </p:nvCxnSpPr>
        <p:spPr>
          <a:xfrm>
            <a:off x="1995725" y="1620000"/>
            <a:ext cx="7353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187" name="Google Shape;187;p21"/>
          <p:cNvCxnSpPr>
            <a:stCxn id="169" idx="3"/>
            <a:endCxn id="173" idx="1"/>
          </p:cNvCxnSpPr>
          <p:nvPr/>
        </p:nvCxnSpPr>
        <p:spPr>
          <a:xfrm>
            <a:off x="3784325" y="1620600"/>
            <a:ext cx="1187700" cy="2973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88" name="Google Shape;188;p21"/>
          <p:cNvCxnSpPr>
            <a:stCxn id="169" idx="3"/>
            <a:endCxn id="172" idx="1"/>
          </p:cNvCxnSpPr>
          <p:nvPr/>
        </p:nvCxnSpPr>
        <p:spPr>
          <a:xfrm flipH="1" rot="10800000">
            <a:off x="3784325" y="1492500"/>
            <a:ext cx="1187700" cy="128100"/>
          </a:xfrm>
          <a:prstGeom prst="bentConnector3">
            <a:avLst>
              <a:gd fmla="val 50005" name="adj1"/>
            </a:avLst>
          </a:prstGeom>
          <a:noFill/>
          <a:ln cap="flat" cmpd="sng" w="9525">
            <a:solidFill>
              <a:schemeClr val="dk2"/>
            </a:solidFill>
            <a:prstDash val="solid"/>
            <a:round/>
            <a:headEnd len="med" w="med" type="stealth"/>
            <a:tailEnd len="med" w="med" type="stealth"/>
          </a:ln>
        </p:spPr>
      </p:cxnSp>
      <p:cxnSp>
        <p:nvCxnSpPr>
          <p:cNvPr id="189" name="Google Shape;189;p21"/>
          <p:cNvCxnSpPr>
            <a:stCxn id="169" idx="3"/>
            <a:endCxn id="175" idx="1"/>
          </p:cNvCxnSpPr>
          <p:nvPr/>
        </p:nvCxnSpPr>
        <p:spPr>
          <a:xfrm>
            <a:off x="3784325" y="1620600"/>
            <a:ext cx="1187700" cy="7224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90" name="Google Shape;190;p21"/>
          <p:cNvCxnSpPr>
            <a:stCxn id="169" idx="3"/>
            <a:endCxn id="174" idx="1"/>
          </p:cNvCxnSpPr>
          <p:nvPr/>
        </p:nvCxnSpPr>
        <p:spPr>
          <a:xfrm>
            <a:off x="3784325" y="1620600"/>
            <a:ext cx="1187700" cy="1147800"/>
          </a:xfrm>
          <a:prstGeom prst="bentConnector3">
            <a:avLst>
              <a:gd fmla="val 50005" name="adj1"/>
            </a:avLst>
          </a:prstGeom>
          <a:noFill/>
          <a:ln cap="flat" cmpd="sng" w="9525">
            <a:solidFill>
              <a:schemeClr val="dk2"/>
            </a:solidFill>
            <a:prstDash val="solid"/>
            <a:round/>
            <a:headEnd len="med" w="med" type="stealth"/>
            <a:tailEnd len="med" w="med" type="stealth"/>
          </a:ln>
        </p:spPr>
      </p:cxnSp>
      <p:cxnSp>
        <p:nvCxnSpPr>
          <p:cNvPr id="191" name="Google Shape;191;p21"/>
          <p:cNvCxnSpPr>
            <a:stCxn id="175" idx="3"/>
            <a:endCxn id="185" idx="1"/>
          </p:cNvCxnSpPr>
          <p:nvPr/>
        </p:nvCxnSpPr>
        <p:spPr>
          <a:xfrm>
            <a:off x="5859250" y="2343056"/>
            <a:ext cx="782700" cy="5580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92" name="Google Shape;192;p21"/>
          <p:cNvCxnSpPr>
            <a:stCxn id="175" idx="3"/>
            <a:endCxn id="182" idx="1"/>
          </p:cNvCxnSpPr>
          <p:nvPr/>
        </p:nvCxnSpPr>
        <p:spPr>
          <a:xfrm flipH="1" rot="10800000">
            <a:off x="5859250" y="2088956"/>
            <a:ext cx="782700" cy="2541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93" name="Google Shape;193;p21"/>
          <p:cNvCxnSpPr>
            <a:stCxn id="175" idx="3"/>
            <a:endCxn id="184" idx="1"/>
          </p:cNvCxnSpPr>
          <p:nvPr/>
        </p:nvCxnSpPr>
        <p:spPr>
          <a:xfrm>
            <a:off x="5859250" y="2343056"/>
            <a:ext cx="782700" cy="2736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94" name="Google Shape;194;p21"/>
          <p:cNvCxnSpPr>
            <a:stCxn id="175" idx="3"/>
            <a:endCxn id="183" idx="1"/>
          </p:cNvCxnSpPr>
          <p:nvPr/>
        </p:nvCxnSpPr>
        <p:spPr>
          <a:xfrm>
            <a:off x="5859250" y="2343056"/>
            <a:ext cx="782700" cy="6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195" name="Google Shape;195;p21"/>
          <p:cNvCxnSpPr>
            <a:stCxn id="172" idx="3"/>
            <a:endCxn id="176" idx="1"/>
          </p:cNvCxnSpPr>
          <p:nvPr/>
        </p:nvCxnSpPr>
        <p:spPr>
          <a:xfrm flipH="1" rot="10800000">
            <a:off x="5859250" y="891448"/>
            <a:ext cx="782700" cy="601200"/>
          </a:xfrm>
          <a:prstGeom prst="bentConnector3">
            <a:avLst>
              <a:gd fmla="val 49997" name="adj1"/>
            </a:avLst>
          </a:prstGeom>
          <a:noFill/>
          <a:ln cap="flat" cmpd="sng" w="9525">
            <a:solidFill>
              <a:schemeClr val="dk2"/>
            </a:solidFill>
            <a:prstDash val="solid"/>
            <a:round/>
            <a:headEnd len="med" w="med" type="none"/>
            <a:tailEnd len="med" w="med" type="stealth"/>
          </a:ln>
        </p:spPr>
      </p:cxnSp>
      <p:cxnSp>
        <p:nvCxnSpPr>
          <p:cNvPr id="196" name="Google Shape;196;p21"/>
          <p:cNvCxnSpPr>
            <a:stCxn id="172" idx="3"/>
            <a:endCxn id="177" idx="1"/>
          </p:cNvCxnSpPr>
          <p:nvPr/>
        </p:nvCxnSpPr>
        <p:spPr>
          <a:xfrm flipH="1" rot="10800000">
            <a:off x="5859250" y="1190848"/>
            <a:ext cx="782700" cy="301800"/>
          </a:xfrm>
          <a:prstGeom prst="bentConnector3">
            <a:avLst>
              <a:gd fmla="val 49997" name="adj1"/>
            </a:avLst>
          </a:prstGeom>
          <a:noFill/>
          <a:ln cap="flat" cmpd="sng" w="9525">
            <a:solidFill>
              <a:schemeClr val="dk2"/>
            </a:solidFill>
            <a:prstDash val="solid"/>
            <a:round/>
            <a:headEnd len="med" w="med" type="none"/>
            <a:tailEnd len="med" w="med" type="stealth"/>
          </a:ln>
        </p:spPr>
      </p:cxnSp>
      <p:cxnSp>
        <p:nvCxnSpPr>
          <p:cNvPr id="197" name="Google Shape;197;p21"/>
          <p:cNvCxnSpPr>
            <a:stCxn id="172" idx="3"/>
            <a:endCxn id="178" idx="1"/>
          </p:cNvCxnSpPr>
          <p:nvPr/>
        </p:nvCxnSpPr>
        <p:spPr>
          <a:xfrm flipH="1" rot="10800000">
            <a:off x="5859250" y="1490248"/>
            <a:ext cx="782700" cy="2400"/>
          </a:xfrm>
          <a:prstGeom prst="bentConnector3">
            <a:avLst>
              <a:gd fmla="val 49997" name="adj1"/>
            </a:avLst>
          </a:prstGeom>
          <a:noFill/>
          <a:ln cap="flat" cmpd="sng" w="9525">
            <a:solidFill>
              <a:schemeClr val="dk2"/>
            </a:solidFill>
            <a:prstDash val="solid"/>
            <a:round/>
            <a:headEnd len="med" w="med" type="none"/>
            <a:tailEnd len="med" w="med" type="stealth"/>
          </a:ln>
        </p:spPr>
      </p:cxnSp>
      <p:cxnSp>
        <p:nvCxnSpPr>
          <p:cNvPr id="198" name="Google Shape;198;p21"/>
          <p:cNvCxnSpPr>
            <a:stCxn id="169" idx="2"/>
            <a:endCxn id="170" idx="0"/>
          </p:cNvCxnSpPr>
          <p:nvPr/>
        </p:nvCxnSpPr>
        <p:spPr>
          <a:xfrm flipH="1" rot="-5400000">
            <a:off x="2574725" y="2527650"/>
            <a:ext cx="1366500" cy="600"/>
          </a:xfrm>
          <a:prstGeom prst="bentConnector3">
            <a:avLst>
              <a:gd fmla="val 50003" name="adj1"/>
            </a:avLst>
          </a:prstGeom>
          <a:noFill/>
          <a:ln cap="flat" cmpd="sng" w="9525">
            <a:solidFill>
              <a:schemeClr val="dk2"/>
            </a:solidFill>
            <a:prstDash val="solid"/>
            <a:round/>
            <a:headEnd len="med" w="med" type="none"/>
            <a:tailEnd len="med" w="med" type="stealth"/>
          </a:ln>
        </p:spPr>
      </p:cxnSp>
      <p:cxnSp>
        <p:nvCxnSpPr>
          <p:cNvPr id="199" name="Google Shape;199;p21"/>
          <p:cNvCxnSpPr>
            <a:stCxn id="170" idx="2"/>
            <a:endCxn id="171" idx="0"/>
          </p:cNvCxnSpPr>
          <p:nvPr/>
        </p:nvCxnSpPr>
        <p:spPr>
          <a:xfrm flipH="1" rot="-5400000">
            <a:off x="3110375" y="3806782"/>
            <a:ext cx="295200" cy="600"/>
          </a:xfrm>
          <a:prstGeom prst="bentConnector3">
            <a:avLst>
              <a:gd fmla="val 49978" name="adj1"/>
            </a:avLst>
          </a:prstGeom>
          <a:noFill/>
          <a:ln cap="flat" cmpd="sng" w="9525">
            <a:solidFill>
              <a:schemeClr val="dk2"/>
            </a:solidFill>
            <a:prstDash val="solid"/>
            <a:round/>
            <a:headEnd len="med" w="med" type="none"/>
            <a:tailEnd len="med" w="med" type="stealth"/>
          </a:ln>
        </p:spPr>
      </p:cxnSp>
      <p:cxnSp>
        <p:nvCxnSpPr>
          <p:cNvPr id="200" name="Google Shape;200;p21"/>
          <p:cNvCxnSpPr>
            <a:stCxn id="170" idx="3"/>
            <a:endCxn id="179" idx="1"/>
          </p:cNvCxnSpPr>
          <p:nvPr/>
        </p:nvCxnSpPr>
        <p:spPr>
          <a:xfrm flipH="1" rot="10800000">
            <a:off x="3784325" y="3431782"/>
            <a:ext cx="1236900" cy="3600"/>
          </a:xfrm>
          <a:prstGeom prst="bentConnector3">
            <a:avLst>
              <a:gd fmla="val 50003" name="adj1"/>
            </a:avLst>
          </a:prstGeom>
          <a:noFill/>
          <a:ln cap="flat" cmpd="sng" w="9525">
            <a:solidFill>
              <a:schemeClr val="dk2"/>
            </a:solidFill>
            <a:prstDash val="solid"/>
            <a:round/>
            <a:headEnd len="med" w="med" type="stealth"/>
            <a:tailEnd len="med" w="med" type="stealth"/>
          </a:ln>
        </p:spPr>
      </p:cxnSp>
      <p:cxnSp>
        <p:nvCxnSpPr>
          <p:cNvPr id="201" name="Google Shape;201;p21"/>
          <p:cNvCxnSpPr>
            <a:stCxn id="171" idx="1"/>
          </p:cNvCxnSpPr>
          <p:nvPr/>
        </p:nvCxnSpPr>
        <p:spPr>
          <a:xfrm rot="10800000">
            <a:off x="1752425" y="1968550"/>
            <a:ext cx="978900" cy="2210100"/>
          </a:xfrm>
          <a:prstGeom prst="bentConnector2">
            <a:avLst/>
          </a:prstGeom>
          <a:noFill/>
          <a:ln cap="flat" cmpd="sng" w="9525">
            <a:solidFill>
              <a:schemeClr val="dk2"/>
            </a:solidFill>
            <a:prstDash val="solid"/>
            <a:round/>
            <a:headEnd len="med" w="med" type="none"/>
            <a:tailEnd len="med" w="med" type="stealth"/>
          </a:ln>
        </p:spPr>
      </p:cxnSp>
      <p:sp>
        <p:nvSpPr>
          <p:cNvPr id="202" name="Google Shape;202;p21"/>
          <p:cNvSpPr txBox="1"/>
          <p:nvPr/>
        </p:nvSpPr>
        <p:spPr>
          <a:xfrm>
            <a:off x="1956275" y="1343700"/>
            <a:ext cx="814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1.Query image/pdf</a:t>
            </a:r>
            <a:endParaRPr sz="600">
              <a:solidFill>
                <a:schemeClr val="dk1"/>
              </a:solidFill>
            </a:endParaRPr>
          </a:p>
        </p:txBody>
      </p:sp>
      <p:sp>
        <p:nvSpPr>
          <p:cNvPr id="203" name="Google Shape;203;p21"/>
          <p:cNvSpPr txBox="1"/>
          <p:nvPr/>
        </p:nvSpPr>
        <p:spPr>
          <a:xfrm>
            <a:off x="6278100" y="1850085"/>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4.1</a:t>
            </a:r>
            <a:endParaRPr sz="600">
              <a:solidFill>
                <a:schemeClr val="dk1"/>
              </a:solidFill>
            </a:endParaRPr>
          </a:p>
        </p:txBody>
      </p:sp>
      <p:sp>
        <p:nvSpPr>
          <p:cNvPr id="204" name="Google Shape;204;p21"/>
          <p:cNvSpPr txBox="1"/>
          <p:nvPr/>
        </p:nvSpPr>
        <p:spPr>
          <a:xfrm>
            <a:off x="4569600" y="1258035"/>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3.</a:t>
            </a:r>
            <a:endParaRPr sz="600">
              <a:solidFill>
                <a:schemeClr val="dk1"/>
              </a:solidFill>
            </a:endParaRPr>
          </a:p>
        </p:txBody>
      </p:sp>
      <p:sp>
        <p:nvSpPr>
          <p:cNvPr id="205" name="Google Shape;205;p21"/>
          <p:cNvSpPr txBox="1"/>
          <p:nvPr/>
        </p:nvSpPr>
        <p:spPr>
          <a:xfrm>
            <a:off x="4569600" y="1629123"/>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4.</a:t>
            </a:r>
            <a:endParaRPr sz="600">
              <a:solidFill>
                <a:schemeClr val="dk1"/>
              </a:solidFill>
            </a:endParaRPr>
          </a:p>
        </p:txBody>
      </p:sp>
      <p:sp>
        <p:nvSpPr>
          <p:cNvPr id="206" name="Google Shape;206;p21"/>
          <p:cNvSpPr txBox="1"/>
          <p:nvPr/>
        </p:nvSpPr>
        <p:spPr>
          <a:xfrm>
            <a:off x="4569600" y="206606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5.</a:t>
            </a:r>
            <a:endParaRPr sz="600">
              <a:solidFill>
                <a:schemeClr val="dk1"/>
              </a:solidFill>
            </a:endParaRPr>
          </a:p>
        </p:txBody>
      </p:sp>
      <p:sp>
        <p:nvSpPr>
          <p:cNvPr id="207" name="Google Shape;207;p21"/>
          <p:cNvSpPr txBox="1"/>
          <p:nvPr/>
        </p:nvSpPr>
        <p:spPr>
          <a:xfrm>
            <a:off x="4569600" y="252551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6.</a:t>
            </a:r>
            <a:endParaRPr sz="600">
              <a:solidFill>
                <a:schemeClr val="dk1"/>
              </a:solidFill>
            </a:endParaRPr>
          </a:p>
        </p:txBody>
      </p:sp>
      <p:sp>
        <p:nvSpPr>
          <p:cNvPr id="208" name="Google Shape;208;p21"/>
          <p:cNvSpPr txBox="1"/>
          <p:nvPr/>
        </p:nvSpPr>
        <p:spPr>
          <a:xfrm>
            <a:off x="6278100" y="96201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2.2</a:t>
            </a:r>
            <a:endParaRPr sz="600">
              <a:solidFill>
                <a:schemeClr val="dk1"/>
              </a:solidFill>
            </a:endParaRPr>
          </a:p>
        </p:txBody>
      </p:sp>
      <p:sp>
        <p:nvSpPr>
          <p:cNvPr id="209" name="Google Shape;209;p21"/>
          <p:cNvSpPr txBox="1"/>
          <p:nvPr/>
        </p:nvSpPr>
        <p:spPr>
          <a:xfrm>
            <a:off x="6278100" y="1258035"/>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2.3.</a:t>
            </a:r>
            <a:endParaRPr sz="600">
              <a:solidFill>
                <a:schemeClr val="dk1"/>
              </a:solidFill>
            </a:endParaRPr>
          </a:p>
        </p:txBody>
      </p:sp>
      <p:sp>
        <p:nvSpPr>
          <p:cNvPr id="210" name="Google Shape;210;p21"/>
          <p:cNvSpPr txBox="1"/>
          <p:nvPr/>
        </p:nvSpPr>
        <p:spPr>
          <a:xfrm>
            <a:off x="6278100" y="207756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4.2</a:t>
            </a:r>
            <a:endParaRPr sz="600">
              <a:solidFill>
                <a:schemeClr val="dk1"/>
              </a:solidFill>
            </a:endParaRPr>
          </a:p>
        </p:txBody>
      </p:sp>
      <p:sp>
        <p:nvSpPr>
          <p:cNvPr id="211" name="Google Shape;211;p21"/>
          <p:cNvSpPr txBox="1"/>
          <p:nvPr/>
        </p:nvSpPr>
        <p:spPr>
          <a:xfrm>
            <a:off x="6278100" y="235646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4.3</a:t>
            </a:r>
            <a:endParaRPr sz="600">
              <a:solidFill>
                <a:schemeClr val="dk1"/>
              </a:solidFill>
            </a:endParaRPr>
          </a:p>
        </p:txBody>
      </p:sp>
      <p:sp>
        <p:nvSpPr>
          <p:cNvPr id="212" name="Google Shape;212;p21"/>
          <p:cNvSpPr txBox="1"/>
          <p:nvPr/>
        </p:nvSpPr>
        <p:spPr>
          <a:xfrm>
            <a:off x="6278100" y="2629835"/>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4.4</a:t>
            </a:r>
            <a:endParaRPr sz="600">
              <a:solidFill>
                <a:schemeClr val="dk1"/>
              </a:solidFill>
            </a:endParaRPr>
          </a:p>
        </p:txBody>
      </p:sp>
      <p:sp>
        <p:nvSpPr>
          <p:cNvPr id="213" name="Google Shape;213;p21"/>
          <p:cNvSpPr txBox="1"/>
          <p:nvPr/>
        </p:nvSpPr>
        <p:spPr>
          <a:xfrm>
            <a:off x="2943875" y="262040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7.</a:t>
            </a:r>
            <a:endParaRPr sz="600">
              <a:solidFill>
                <a:schemeClr val="dk1"/>
              </a:solidFill>
            </a:endParaRPr>
          </a:p>
        </p:txBody>
      </p:sp>
      <p:sp>
        <p:nvSpPr>
          <p:cNvPr id="214" name="Google Shape;214;p21"/>
          <p:cNvSpPr txBox="1"/>
          <p:nvPr/>
        </p:nvSpPr>
        <p:spPr>
          <a:xfrm>
            <a:off x="4569600" y="3211313"/>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8.</a:t>
            </a:r>
            <a:endParaRPr sz="600">
              <a:solidFill>
                <a:schemeClr val="dk1"/>
              </a:solidFill>
            </a:endParaRPr>
          </a:p>
        </p:txBody>
      </p:sp>
      <p:sp>
        <p:nvSpPr>
          <p:cNvPr id="215" name="Google Shape;215;p21"/>
          <p:cNvSpPr txBox="1"/>
          <p:nvPr/>
        </p:nvSpPr>
        <p:spPr>
          <a:xfrm>
            <a:off x="2943875" y="367300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9.</a:t>
            </a:r>
            <a:endParaRPr sz="600">
              <a:solidFill>
                <a:schemeClr val="dk1"/>
              </a:solidFill>
            </a:endParaRPr>
          </a:p>
        </p:txBody>
      </p:sp>
      <p:sp>
        <p:nvSpPr>
          <p:cNvPr id="216" name="Google Shape;216;p21"/>
          <p:cNvSpPr txBox="1"/>
          <p:nvPr/>
        </p:nvSpPr>
        <p:spPr>
          <a:xfrm>
            <a:off x="1995650" y="3866200"/>
            <a:ext cx="610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10.Output</a:t>
            </a:r>
            <a:endParaRPr sz="600">
              <a:solidFill>
                <a:schemeClr val="dk1"/>
              </a:solidFill>
            </a:endParaRPr>
          </a:p>
        </p:txBody>
      </p:sp>
      <p:sp>
        <p:nvSpPr>
          <p:cNvPr id="217" name="Google Shape;217;p21"/>
          <p:cNvSpPr txBox="1"/>
          <p:nvPr/>
        </p:nvSpPr>
        <p:spPr>
          <a:xfrm>
            <a:off x="3822850" y="1641560"/>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1.1.</a:t>
            </a:r>
            <a:endParaRPr sz="600">
              <a:solidFill>
                <a:schemeClr val="dk1"/>
              </a:solidFill>
            </a:endParaRPr>
          </a:p>
        </p:txBody>
      </p:sp>
      <p:cxnSp>
        <p:nvCxnSpPr>
          <p:cNvPr id="218" name="Google Shape;218;p21"/>
          <p:cNvCxnSpPr>
            <a:stCxn id="169" idx="3"/>
            <a:endCxn id="180" idx="1"/>
          </p:cNvCxnSpPr>
          <p:nvPr/>
        </p:nvCxnSpPr>
        <p:spPr>
          <a:xfrm flipH="1" rot="10800000">
            <a:off x="3784325" y="1010100"/>
            <a:ext cx="1187700" cy="610500"/>
          </a:xfrm>
          <a:prstGeom prst="bentConnector3">
            <a:avLst>
              <a:gd fmla="val 50005" name="adj1"/>
            </a:avLst>
          </a:prstGeom>
          <a:noFill/>
          <a:ln cap="flat" cmpd="sng" w="9525">
            <a:solidFill>
              <a:schemeClr val="dk2"/>
            </a:solidFill>
            <a:prstDash val="solid"/>
            <a:round/>
            <a:headEnd len="med" w="med" type="none"/>
            <a:tailEnd len="med" w="med" type="stealth"/>
          </a:ln>
        </p:spPr>
      </p:cxnSp>
      <p:sp>
        <p:nvSpPr>
          <p:cNvPr id="219" name="Google Shape;219;p21"/>
          <p:cNvSpPr txBox="1"/>
          <p:nvPr/>
        </p:nvSpPr>
        <p:spPr>
          <a:xfrm>
            <a:off x="4569600" y="770148"/>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2.</a:t>
            </a:r>
            <a:endParaRPr sz="600">
              <a:solidFill>
                <a:schemeClr val="dk1"/>
              </a:solidFill>
            </a:endParaRPr>
          </a:p>
        </p:txBody>
      </p:sp>
      <p:cxnSp>
        <p:nvCxnSpPr>
          <p:cNvPr id="220" name="Google Shape;220;p21"/>
          <p:cNvCxnSpPr>
            <a:stCxn id="171" idx="3"/>
            <a:endCxn id="181" idx="1"/>
          </p:cNvCxnSpPr>
          <p:nvPr/>
        </p:nvCxnSpPr>
        <p:spPr>
          <a:xfrm>
            <a:off x="3784625" y="4178650"/>
            <a:ext cx="609000" cy="600"/>
          </a:xfrm>
          <a:prstGeom prst="bentConnector3">
            <a:avLst>
              <a:gd fmla="val 50006" name="adj1"/>
            </a:avLst>
          </a:prstGeom>
          <a:noFill/>
          <a:ln cap="flat" cmpd="sng" w="9525">
            <a:solidFill>
              <a:schemeClr val="dk2"/>
            </a:solidFill>
            <a:prstDash val="solid"/>
            <a:round/>
            <a:headEnd len="med" w="med" type="stealth"/>
            <a:tailEnd len="med" w="med" type="stealth"/>
          </a:ln>
        </p:spPr>
      </p:cxnSp>
      <p:pic>
        <p:nvPicPr>
          <p:cNvPr id="221" name="Google Shape;221;p21" title="girl.png"/>
          <p:cNvPicPr preferRelativeResize="0"/>
          <p:nvPr/>
        </p:nvPicPr>
        <p:blipFill>
          <a:blip r:embed="rId4">
            <a:alphaModFix/>
          </a:blip>
          <a:stretch>
            <a:fillRect/>
          </a:stretch>
        </p:blipFill>
        <p:spPr>
          <a:xfrm>
            <a:off x="1481025" y="1362988"/>
            <a:ext cx="514625" cy="514625"/>
          </a:xfrm>
          <a:prstGeom prst="rect">
            <a:avLst/>
          </a:prstGeom>
          <a:noFill/>
          <a:ln>
            <a:noFill/>
          </a:ln>
        </p:spPr>
      </p:pic>
      <p:sp>
        <p:nvSpPr>
          <p:cNvPr id="222" name="Google Shape;222;p21"/>
          <p:cNvSpPr txBox="1"/>
          <p:nvPr/>
        </p:nvSpPr>
        <p:spPr>
          <a:xfrm>
            <a:off x="6278100" y="665985"/>
            <a:ext cx="363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2.1</a:t>
            </a:r>
            <a:endParaRPr sz="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